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9" r:id="rId3"/>
    <p:sldId id="270" r:id="rId4"/>
    <p:sldId id="271" r:id="rId5"/>
    <p:sldId id="272" r:id="rId6"/>
    <p:sldId id="273" r:id="rId7"/>
    <p:sldId id="275" r:id="rId8"/>
    <p:sldId id="276" r:id="rId9"/>
    <p:sldId id="277" r:id="rId10"/>
    <p:sldId id="274" r:id="rId11"/>
    <p:sldId id="278" r:id="rId12"/>
    <p:sldId id="257" r:id="rId13"/>
    <p:sldId id="279" r:id="rId14"/>
    <p:sldId id="280" r:id="rId15"/>
    <p:sldId id="281" r:id="rId16"/>
    <p:sldId id="282" r:id="rId17"/>
    <p:sldId id="283" r:id="rId18"/>
    <p:sldId id="284" r:id="rId19"/>
    <p:sldId id="285" r:id="rId20"/>
    <p:sldId id="258" r:id="rId21"/>
    <p:sldId id="259" r:id="rId22"/>
    <p:sldId id="260" r:id="rId23"/>
    <p:sldId id="261" r:id="rId24"/>
    <p:sldId id="262" r:id="rId25"/>
    <p:sldId id="263"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772"/>
  </p:normalViewPr>
  <p:slideViewPr>
    <p:cSldViewPr snapToGrid="0">
      <p:cViewPr varScale="1">
        <p:scale>
          <a:sx n="111" d="100"/>
          <a:sy n="111"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6A1977-E5B9-425E-8E83-39E4B8185B6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291F4A7A-EEE6-4EBC-B9FB-B8561A663600}">
      <dgm:prSet/>
      <dgm:spPr/>
      <dgm:t>
        <a:bodyPr/>
        <a:lstStyle/>
        <a:p>
          <a:r>
            <a:rPr lang="en-US"/>
            <a:t>Every neuron processes input data to extract a feature. </a:t>
          </a:r>
        </a:p>
      </dgm:t>
    </dgm:pt>
    <dgm:pt modelId="{B9B2FBF8-A7C3-4F22-9879-0CF31ACB065F}" type="parTrans" cxnId="{98972FFF-C445-4802-B428-381B9D44D2EC}">
      <dgm:prSet/>
      <dgm:spPr/>
      <dgm:t>
        <a:bodyPr/>
        <a:lstStyle/>
        <a:p>
          <a:endParaRPr lang="en-US"/>
        </a:p>
      </dgm:t>
    </dgm:pt>
    <dgm:pt modelId="{88AD9030-C32C-4BFD-B808-1B5B07D2F633}" type="sibTrans" cxnId="{98972FFF-C445-4802-B428-381B9D44D2EC}">
      <dgm:prSet/>
      <dgm:spPr/>
      <dgm:t>
        <a:bodyPr/>
        <a:lstStyle/>
        <a:p>
          <a:endParaRPr lang="en-US"/>
        </a:p>
      </dgm:t>
    </dgm:pt>
    <dgm:pt modelId="{62B7B17C-E6FE-43CA-A2AD-58E750CEC08A}">
      <dgm:prSet/>
      <dgm:spPr/>
      <dgm:t>
        <a:bodyPr/>
        <a:lstStyle/>
        <a:p>
          <a:r>
            <a:rPr lang="en-US" dirty="0"/>
            <a:t>Let’s imagine that we have three features and three neurons, each of which is connected with all these features.</a:t>
          </a:r>
        </a:p>
      </dgm:t>
    </dgm:pt>
    <dgm:pt modelId="{1F945BF4-179F-4451-B9F3-F36D72444198}" type="parTrans" cxnId="{B6F89901-FCD1-4DB2-BA4D-D449D37C7C28}">
      <dgm:prSet/>
      <dgm:spPr/>
      <dgm:t>
        <a:bodyPr/>
        <a:lstStyle/>
        <a:p>
          <a:endParaRPr lang="en-US"/>
        </a:p>
      </dgm:t>
    </dgm:pt>
    <dgm:pt modelId="{B3B0CB0C-8952-46A3-A2A9-0FED4EDF9C39}" type="sibTrans" cxnId="{B6F89901-FCD1-4DB2-BA4D-D449D37C7C28}">
      <dgm:prSet/>
      <dgm:spPr/>
      <dgm:t>
        <a:bodyPr/>
        <a:lstStyle/>
        <a:p>
          <a:endParaRPr lang="en-US"/>
        </a:p>
      </dgm:t>
    </dgm:pt>
    <dgm:pt modelId="{CB7FEA36-5DE4-463F-9D52-C55E24520BF0}">
      <dgm:prSet/>
      <dgm:spPr/>
      <dgm:t>
        <a:bodyPr/>
        <a:lstStyle/>
        <a:p>
          <a:r>
            <a:rPr lang="en-US" dirty="0"/>
            <a:t>Each of the neurons has its own weights that are used to weight the features.</a:t>
          </a:r>
        </a:p>
      </dgm:t>
    </dgm:pt>
    <dgm:pt modelId="{3893F1BE-E755-4CCA-9740-ABE648DB95C1}" type="parTrans" cxnId="{C60A572A-952B-4F4A-A071-B11C1E1608A0}">
      <dgm:prSet/>
      <dgm:spPr/>
      <dgm:t>
        <a:bodyPr/>
        <a:lstStyle/>
        <a:p>
          <a:endParaRPr lang="en-US"/>
        </a:p>
      </dgm:t>
    </dgm:pt>
    <dgm:pt modelId="{0949392E-C66A-4E38-BC83-85366D0303F7}" type="sibTrans" cxnId="{C60A572A-952B-4F4A-A071-B11C1E1608A0}">
      <dgm:prSet/>
      <dgm:spPr/>
      <dgm:t>
        <a:bodyPr/>
        <a:lstStyle/>
        <a:p>
          <a:pPr rtl="0"/>
          <a:endParaRPr lang="en-US"/>
        </a:p>
      </dgm:t>
    </dgm:pt>
    <dgm:pt modelId="{549E99E5-CEA1-4574-BA21-5F8DD5408122}">
      <dgm:prSet/>
      <dgm:spPr/>
      <dgm:t>
        <a:bodyPr/>
        <a:lstStyle/>
        <a:p>
          <a:r>
            <a:rPr lang="en-US" dirty="0"/>
            <a:t>During the training of the network, you need to select such weights for each of the neurons that the output provided by the whole network would be true-to-life.</a:t>
          </a:r>
        </a:p>
      </dgm:t>
    </dgm:pt>
    <dgm:pt modelId="{9CF91529-7F26-49FF-BB7E-8A24047F0DD4}" type="parTrans" cxnId="{6BEF3DAE-CB54-41AA-9E89-FCF3BE35BCB7}">
      <dgm:prSet/>
      <dgm:spPr/>
      <dgm:t>
        <a:bodyPr/>
        <a:lstStyle/>
        <a:p>
          <a:endParaRPr lang="en-US"/>
        </a:p>
      </dgm:t>
    </dgm:pt>
    <dgm:pt modelId="{BE492253-3136-4BCC-856F-B9AF4B0A4A8A}" type="sibTrans" cxnId="{6BEF3DAE-CB54-41AA-9E89-FCF3BE35BCB7}">
      <dgm:prSet/>
      <dgm:spPr/>
      <dgm:t>
        <a:bodyPr/>
        <a:lstStyle/>
        <a:p>
          <a:endParaRPr lang="en-US"/>
        </a:p>
      </dgm:t>
    </dgm:pt>
    <dgm:pt modelId="{9FB5F5A0-3F55-4F4C-97EC-2DD5F93C4FBD}" type="pres">
      <dgm:prSet presAssocID="{336A1977-E5B9-425E-8E83-39E4B8185B65}" presName="outerComposite" presStyleCnt="0">
        <dgm:presLayoutVars>
          <dgm:chMax val="5"/>
          <dgm:dir/>
          <dgm:resizeHandles val="exact"/>
        </dgm:presLayoutVars>
      </dgm:prSet>
      <dgm:spPr/>
    </dgm:pt>
    <dgm:pt modelId="{22E98747-DE8F-A345-93AA-62EEA3DF782E}" type="pres">
      <dgm:prSet presAssocID="{336A1977-E5B9-425E-8E83-39E4B8185B65}" presName="dummyMaxCanvas" presStyleCnt="0">
        <dgm:presLayoutVars/>
      </dgm:prSet>
      <dgm:spPr/>
    </dgm:pt>
    <dgm:pt modelId="{CAB90D3F-1AA6-9448-A1AA-8B79CA598167}" type="pres">
      <dgm:prSet presAssocID="{336A1977-E5B9-425E-8E83-39E4B8185B65}" presName="FourNodes_1" presStyleLbl="node1" presStyleIdx="0" presStyleCnt="4">
        <dgm:presLayoutVars>
          <dgm:bulletEnabled val="1"/>
        </dgm:presLayoutVars>
      </dgm:prSet>
      <dgm:spPr/>
    </dgm:pt>
    <dgm:pt modelId="{81FA2E8A-38F3-D244-A3BB-1B3A999DDA46}" type="pres">
      <dgm:prSet presAssocID="{336A1977-E5B9-425E-8E83-39E4B8185B65}" presName="FourNodes_2" presStyleLbl="node1" presStyleIdx="1" presStyleCnt="4">
        <dgm:presLayoutVars>
          <dgm:bulletEnabled val="1"/>
        </dgm:presLayoutVars>
      </dgm:prSet>
      <dgm:spPr/>
    </dgm:pt>
    <dgm:pt modelId="{06FD9154-22B1-7A4E-B662-113AC0248D8F}" type="pres">
      <dgm:prSet presAssocID="{336A1977-E5B9-425E-8E83-39E4B8185B65}" presName="FourNodes_3" presStyleLbl="node1" presStyleIdx="2" presStyleCnt="4">
        <dgm:presLayoutVars>
          <dgm:bulletEnabled val="1"/>
        </dgm:presLayoutVars>
      </dgm:prSet>
      <dgm:spPr/>
    </dgm:pt>
    <dgm:pt modelId="{777738D4-633B-0642-8EAD-FA494E6C152A}" type="pres">
      <dgm:prSet presAssocID="{336A1977-E5B9-425E-8E83-39E4B8185B65}" presName="FourNodes_4" presStyleLbl="node1" presStyleIdx="3" presStyleCnt="4">
        <dgm:presLayoutVars>
          <dgm:bulletEnabled val="1"/>
        </dgm:presLayoutVars>
      </dgm:prSet>
      <dgm:spPr/>
    </dgm:pt>
    <dgm:pt modelId="{41D29F64-2D6D-A643-A2A8-BA3BBF1C076A}" type="pres">
      <dgm:prSet presAssocID="{336A1977-E5B9-425E-8E83-39E4B8185B65}" presName="FourConn_1-2" presStyleLbl="fgAccFollowNode1" presStyleIdx="0" presStyleCnt="3">
        <dgm:presLayoutVars>
          <dgm:bulletEnabled val="1"/>
        </dgm:presLayoutVars>
      </dgm:prSet>
      <dgm:spPr/>
    </dgm:pt>
    <dgm:pt modelId="{C9C9C334-7173-B243-ADC8-87C3BEBEB6FD}" type="pres">
      <dgm:prSet presAssocID="{336A1977-E5B9-425E-8E83-39E4B8185B65}" presName="FourConn_2-3" presStyleLbl="fgAccFollowNode1" presStyleIdx="1" presStyleCnt="3">
        <dgm:presLayoutVars>
          <dgm:bulletEnabled val="1"/>
        </dgm:presLayoutVars>
      </dgm:prSet>
      <dgm:spPr/>
    </dgm:pt>
    <dgm:pt modelId="{7A11A49D-4181-8C4F-889E-194FA10DFFD6}" type="pres">
      <dgm:prSet presAssocID="{336A1977-E5B9-425E-8E83-39E4B8185B65}" presName="FourConn_3-4" presStyleLbl="fgAccFollowNode1" presStyleIdx="2" presStyleCnt="3">
        <dgm:presLayoutVars>
          <dgm:bulletEnabled val="1"/>
        </dgm:presLayoutVars>
      </dgm:prSet>
      <dgm:spPr/>
    </dgm:pt>
    <dgm:pt modelId="{DCA5AAFD-3BC3-224F-BD89-54E39061589E}" type="pres">
      <dgm:prSet presAssocID="{336A1977-E5B9-425E-8E83-39E4B8185B65}" presName="FourNodes_1_text" presStyleLbl="node1" presStyleIdx="3" presStyleCnt="4">
        <dgm:presLayoutVars>
          <dgm:bulletEnabled val="1"/>
        </dgm:presLayoutVars>
      </dgm:prSet>
      <dgm:spPr/>
    </dgm:pt>
    <dgm:pt modelId="{E239EB5B-3C0B-8643-9034-1F1607C505ED}" type="pres">
      <dgm:prSet presAssocID="{336A1977-E5B9-425E-8E83-39E4B8185B65}" presName="FourNodes_2_text" presStyleLbl="node1" presStyleIdx="3" presStyleCnt="4">
        <dgm:presLayoutVars>
          <dgm:bulletEnabled val="1"/>
        </dgm:presLayoutVars>
      </dgm:prSet>
      <dgm:spPr/>
    </dgm:pt>
    <dgm:pt modelId="{39465289-8699-8347-91D6-A1016F1CF2B7}" type="pres">
      <dgm:prSet presAssocID="{336A1977-E5B9-425E-8E83-39E4B8185B65}" presName="FourNodes_3_text" presStyleLbl="node1" presStyleIdx="3" presStyleCnt="4">
        <dgm:presLayoutVars>
          <dgm:bulletEnabled val="1"/>
        </dgm:presLayoutVars>
      </dgm:prSet>
      <dgm:spPr/>
    </dgm:pt>
    <dgm:pt modelId="{65797A06-069C-CD47-A6D3-EB8ED4CD11AC}" type="pres">
      <dgm:prSet presAssocID="{336A1977-E5B9-425E-8E83-39E4B8185B65}" presName="FourNodes_4_text" presStyleLbl="node1" presStyleIdx="3" presStyleCnt="4">
        <dgm:presLayoutVars>
          <dgm:bulletEnabled val="1"/>
        </dgm:presLayoutVars>
      </dgm:prSet>
      <dgm:spPr/>
    </dgm:pt>
  </dgm:ptLst>
  <dgm:cxnLst>
    <dgm:cxn modelId="{B6F89901-FCD1-4DB2-BA4D-D449D37C7C28}" srcId="{336A1977-E5B9-425E-8E83-39E4B8185B65}" destId="{62B7B17C-E6FE-43CA-A2AD-58E750CEC08A}" srcOrd="1" destOrd="0" parTransId="{1F945BF4-179F-4451-B9F3-F36D72444198}" sibTransId="{B3B0CB0C-8952-46A3-A2A9-0FED4EDF9C39}"/>
    <dgm:cxn modelId="{C960470F-6E08-9B43-A3D3-E96BEBFBA445}" type="presOf" srcId="{291F4A7A-EEE6-4EBC-B9FB-B8561A663600}" destId="{DCA5AAFD-3BC3-224F-BD89-54E39061589E}" srcOrd="1" destOrd="0" presId="urn:microsoft.com/office/officeart/2005/8/layout/vProcess5"/>
    <dgm:cxn modelId="{C60A572A-952B-4F4A-A071-B11C1E1608A0}" srcId="{336A1977-E5B9-425E-8E83-39E4B8185B65}" destId="{CB7FEA36-5DE4-463F-9D52-C55E24520BF0}" srcOrd="2" destOrd="0" parTransId="{3893F1BE-E755-4CCA-9740-ABE648DB95C1}" sibTransId="{0949392E-C66A-4E38-BC83-85366D0303F7}"/>
    <dgm:cxn modelId="{42F08050-BE40-AD4B-926E-F28D7CAAD5D3}" type="presOf" srcId="{0949392E-C66A-4E38-BC83-85366D0303F7}" destId="{7A11A49D-4181-8C4F-889E-194FA10DFFD6}" srcOrd="0" destOrd="0" presId="urn:microsoft.com/office/officeart/2005/8/layout/vProcess5"/>
    <dgm:cxn modelId="{D7A79565-049B-A14E-B48B-E4AAEC22B541}" type="presOf" srcId="{291F4A7A-EEE6-4EBC-B9FB-B8561A663600}" destId="{CAB90D3F-1AA6-9448-A1AA-8B79CA598167}" srcOrd="0" destOrd="0" presId="urn:microsoft.com/office/officeart/2005/8/layout/vProcess5"/>
    <dgm:cxn modelId="{32DDB575-C8CF-2442-BD6D-DE871E2EE27B}" type="presOf" srcId="{62B7B17C-E6FE-43CA-A2AD-58E750CEC08A}" destId="{E239EB5B-3C0B-8643-9034-1F1607C505ED}" srcOrd="1" destOrd="0" presId="urn:microsoft.com/office/officeart/2005/8/layout/vProcess5"/>
    <dgm:cxn modelId="{04922697-4720-894C-A354-A9AF1900A2A7}" type="presOf" srcId="{CB7FEA36-5DE4-463F-9D52-C55E24520BF0}" destId="{39465289-8699-8347-91D6-A1016F1CF2B7}" srcOrd="1" destOrd="0" presId="urn:microsoft.com/office/officeart/2005/8/layout/vProcess5"/>
    <dgm:cxn modelId="{89AF34A9-322F-C249-9C4A-1C9B9EBE2572}" type="presOf" srcId="{62B7B17C-E6FE-43CA-A2AD-58E750CEC08A}" destId="{81FA2E8A-38F3-D244-A3BB-1B3A999DDA46}" srcOrd="0" destOrd="0" presId="urn:microsoft.com/office/officeart/2005/8/layout/vProcess5"/>
    <dgm:cxn modelId="{8839C4AC-5708-ED49-B426-4ACDA76C635B}" type="presOf" srcId="{88AD9030-C32C-4BFD-B808-1B5B07D2F633}" destId="{41D29F64-2D6D-A643-A2A8-BA3BBF1C076A}" srcOrd="0" destOrd="0" presId="urn:microsoft.com/office/officeart/2005/8/layout/vProcess5"/>
    <dgm:cxn modelId="{6BEF3DAE-CB54-41AA-9E89-FCF3BE35BCB7}" srcId="{336A1977-E5B9-425E-8E83-39E4B8185B65}" destId="{549E99E5-CEA1-4574-BA21-5F8DD5408122}" srcOrd="3" destOrd="0" parTransId="{9CF91529-7F26-49FF-BB7E-8A24047F0DD4}" sibTransId="{BE492253-3136-4BCC-856F-B9AF4B0A4A8A}"/>
    <dgm:cxn modelId="{41E387C4-B80E-354F-A694-42A323042AED}" type="presOf" srcId="{B3B0CB0C-8952-46A3-A2A9-0FED4EDF9C39}" destId="{C9C9C334-7173-B243-ADC8-87C3BEBEB6FD}" srcOrd="0" destOrd="0" presId="urn:microsoft.com/office/officeart/2005/8/layout/vProcess5"/>
    <dgm:cxn modelId="{C2A61AEE-2ED4-F14E-900B-85054CC596D8}" type="presOf" srcId="{549E99E5-CEA1-4574-BA21-5F8DD5408122}" destId="{65797A06-069C-CD47-A6D3-EB8ED4CD11AC}" srcOrd="1" destOrd="0" presId="urn:microsoft.com/office/officeart/2005/8/layout/vProcess5"/>
    <dgm:cxn modelId="{0B61B7F0-265A-CE4C-A1BF-2EB501915498}" type="presOf" srcId="{549E99E5-CEA1-4574-BA21-5F8DD5408122}" destId="{777738D4-633B-0642-8EAD-FA494E6C152A}" srcOrd="0" destOrd="0" presId="urn:microsoft.com/office/officeart/2005/8/layout/vProcess5"/>
    <dgm:cxn modelId="{6D9901F3-CE6F-3B4F-BBB0-7CECBA1447F3}" type="presOf" srcId="{CB7FEA36-5DE4-463F-9D52-C55E24520BF0}" destId="{06FD9154-22B1-7A4E-B662-113AC0248D8F}" srcOrd="0" destOrd="0" presId="urn:microsoft.com/office/officeart/2005/8/layout/vProcess5"/>
    <dgm:cxn modelId="{16621FF5-2124-D847-B0F5-1A2F5F62197A}" type="presOf" srcId="{336A1977-E5B9-425E-8E83-39E4B8185B65}" destId="{9FB5F5A0-3F55-4F4C-97EC-2DD5F93C4FBD}" srcOrd="0" destOrd="0" presId="urn:microsoft.com/office/officeart/2005/8/layout/vProcess5"/>
    <dgm:cxn modelId="{98972FFF-C445-4802-B428-381B9D44D2EC}" srcId="{336A1977-E5B9-425E-8E83-39E4B8185B65}" destId="{291F4A7A-EEE6-4EBC-B9FB-B8561A663600}" srcOrd="0" destOrd="0" parTransId="{B9B2FBF8-A7C3-4F22-9879-0CF31ACB065F}" sibTransId="{88AD9030-C32C-4BFD-B808-1B5B07D2F633}"/>
    <dgm:cxn modelId="{33E7D325-76E0-064D-9C2A-EBD7E6288B93}" type="presParOf" srcId="{9FB5F5A0-3F55-4F4C-97EC-2DD5F93C4FBD}" destId="{22E98747-DE8F-A345-93AA-62EEA3DF782E}" srcOrd="0" destOrd="0" presId="urn:microsoft.com/office/officeart/2005/8/layout/vProcess5"/>
    <dgm:cxn modelId="{06A052FB-C700-DA48-8F6B-6DD602274B2C}" type="presParOf" srcId="{9FB5F5A0-3F55-4F4C-97EC-2DD5F93C4FBD}" destId="{CAB90D3F-1AA6-9448-A1AA-8B79CA598167}" srcOrd="1" destOrd="0" presId="urn:microsoft.com/office/officeart/2005/8/layout/vProcess5"/>
    <dgm:cxn modelId="{EBE07F93-FF3B-1245-8CBB-D8DC26C3A6D8}" type="presParOf" srcId="{9FB5F5A0-3F55-4F4C-97EC-2DD5F93C4FBD}" destId="{81FA2E8A-38F3-D244-A3BB-1B3A999DDA46}" srcOrd="2" destOrd="0" presId="urn:microsoft.com/office/officeart/2005/8/layout/vProcess5"/>
    <dgm:cxn modelId="{42367C2F-7AB5-B746-97AC-9DED33A5CF72}" type="presParOf" srcId="{9FB5F5A0-3F55-4F4C-97EC-2DD5F93C4FBD}" destId="{06FD9154-22B1-7A4E-B662-113AC0248D8F}" srcOrd="3" destOrd="0" presId="urn:microsoft.com/office/officeart/2005/8/layout/vProcess5"/>
    <dgm:cxn modelId="{E520542C-4FF6-E34A-911A-80C72357BC8D}" type="presParOf" srcId="{9FB5F5A0-3F55-4F4C-97EC-2DD5F93C4FBD}" destId="{777738D4-633B-0642-8EAD-FA494E6C152A}" srcOrd="4" destOrd="0" presId="urn:microsoft.com/office/officeart/2005/8/layout/vProcess5"/>
    <dgm:cxn modelId="{02C6F22D-490B-0342-A204-6892DBDDE795}" type="presParOf" srcId="{9FB5F5A0-3F55-4F4C-97EC-2DD5F93C4FBD}" destId="{41D29F64-2D6D-A643-A2A8-BA3BBF1C076A}" srcOrd="5" destOrd="0" presId="urn:microsoft.com/office/officeart/2005/8/layout/vProcess5"/>
    <dgm:cxn modelId="{3CD064C2-AF14-1641-9A23-135E91817953}" type="presParOf" srcId="{9FB5F5A0-3F55-4F4C-97EC-2DD5F93C4FBD}" destId="{C9C9C334-7173-B243-ADC8-87C3BEBEB6FD}" srcOrd="6" destOrd="0" presId="urn:microsoft.com/office/officeart/2005/8/layout/vProcess5"/>
    <dgm:cxn modelId="{35E89319-9104-3641-A07D-8A72930CA5BC}" type="presParOf" srcId="{9FB5F5A0-3F55-4F4C-97EC-2DD5F93C4FBD}" destId="{7A11A49D-4181-8C4F-889E-194FA10DFFD6}" srcOrd="7" destOrd="0" presId="urn:microsoft.com/office/officeart/2005/8/layout/vProcess5"/>
    <dgm:cxn modelId="{53EE5AA1-57A9-E045-954B-F060FD9D8C85}" type="presParOf" srcId="{9FB5F5A0-3F55-4F4C-97EC-2DD5F93C4FBD}" destId="{DCA5AAFD-3BC3-224F-BD89-54E39061589E}" srcOrd="8" destOrd="0" presId="urn:microsoft.com/office/officeart/2005/8/layout/vProcess5"/>
    <dgm:cxn modelId="{3D95A6BD-8EF8-8849-A8D7-CBE4A5B61AEE}" type="presParOf" srcId="{9FB5F5A0-3F55-4F4C-97EC-2DD5F93C4FBD}" destId="{E239EB5B-3C0B-8643-9034-1F1607C505ED}" srcOrd="9" destOrd="0" presId="urn:microsoft.com/office/officeart/2005/8/layout/vProcess5"/>
    <dgm:cxn modelId="{7DEA1CBA-0DEA-8341-82D8-FDF318970E77}" type="presParOf" srcId="{9FB5F5A0-3F55-4F4C-97EC-2DD5F93C4FBD}" destId="{39465289-8699-8347-91D6-A1016F1CF2B7}" srcOrd="10" destOrd="0" presId="urn:microsoft.com/office/officeart/2005/8/layout/vProcess5"/>
    <dgm:cxn modelId="{773E0D35-556E-3E44-A002-255677F8949E}" type="presParOf" srcId="{9FB5F5A0-3F55-4F4C-97EC-2DD5F93C4FBD}" destId="{65797A06-069C-CD47-A6D3-EB8ED4CD11A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90D3F-1AA6-9448-A1AA-8B79CA598167}">
      <dsp:nvSpPr>
        <dsp:cNvPr id="0" name=""/>
        <dsp:cNvSpPr/>
      </dsp:nvSpPr>
      <dsp:spPr>
        <a:xfrm>
          <a:off x="0" y="0"/>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Every neuron processes input data to extract a feature. </a:t>
          </a:r>
        </a:p>
      </dsp:txBody>
      <dsp:txXfrm>
        <a:off x="24785" y="24785"/>
        <a:ext cx="4934412" cy="796659"/>
      </dsp:txXfrm>
    </dsp:sp>
    <dsp:sp modelId="{81FA2E8A-38F3-D244-A3BB-1B3A999DDA46}">
      <dsp:nvSpPr>
        <dsp:cNvPr id="0" name=""/>
        <dsp:cNvSpPr/>
      </dsp:nvSpPr>
      <dsp:spPr>
        <a:xfrm>
          <a:off x="495721" y="100008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Let’s imagine that we have three features and three neurons, each of which is connected with all these features.</a:t>
          </a:r>
        </a:p>
      </dsp:txBody>
      <dsp:txXfrm>
        <a:off x="520506" y="1024874"/>
        <a:ext cx="4823725" cy="796659"/>
      </dsp:txXfrm>
    </dsp:sp>
    <dsp:sp modelId="{06FD9154-22B1-7A4E-B662-113AC0248D8F}">
      <dsp:nvSpPr>
        <dsp:cNvPr id="0" name=""/>
        <dsp:cNvSpPr/>
      </dsp:nvSpPr>
      <dsp:spPr>
        <a:xfrm>
          <a:off x="984044" y="200017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Each of the neurons has its own weights that are used to weight the features.</a:t>
          </a:r>
        </a:p>
      </dsp:txBody>
      <dsp:txXfrm>
        <a:off x="1008829" y="2024964"/>
        <a:ext cx="4831124" cy="796659"/>
      </dsp:txXfrm>
    </dsp:sp>
    <dsp:sp modelId="{777738D4-633B-0642-8EAD-FA494E6C152A}">
      <dsp:nvSpPr>
        <dsp:cNvPr id="0" name=""/>
        <dsp:cNvSpPr/>
      </dsp:nvSpPr>
      <dsp:spPr>
        <a:xfrm>
          <a:off x="1479766" y="300026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During the training of the network, you need to select such weights for each of the neurons that the output provided by the whole network would be true-to-life.</a:t>
          </a:r>
        </a:p>
      </dsp:txBody>
      <dsp:txXfrm>
        <a:off x="1504551" y="3025054"/>
        <a:ext cx="4823725" cy="796659"/>
      </dsp:txXfrm>
    </dsp:sp>
    <dsp:sp modelId="{41D29F64-2D6D-A643-A2A8-BA3BBF1C076A}">
      <dsp:nvSpPr>
        <dsp:cNvPr id="0" name=""/>
        <dsp:cNvSpPr/>
      </dsp:nvSpPr>
      <dsp:spPr>
        <a:xfrm>
          <a:off x="5369017" y="648135"/>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492778" y="648135"/>
        <a:ext cx="302527" cy="413912"/>
      </dsp:txXfrm>
    </dsp:sp>
    <dsp:sp modelId="{C9C9C334-7173-B243-ADC8-87C3BEBEB6FD}">
      <dsp:nvSpPr>
        <dsp:cNvPr id="0" name=""/>
        <dsp:cNvSpPr/>
      </dsp:nvSpPr>
      <dsp:spPr>
        <a:xfrm>
          <a:off x="5864738" y="1648224"/>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988499" y="1648224"/>
        <a:ext cx="302527" cy="413912"/>
      </dsp:txXfrm>
    </dsp:sp>
    <dsp:sp modelId="{7A11A49D-4181-8C4F-889E-194FA10DFFD6}">
      <dsp:nvSpPr>
        <dsp:cNvPr id="0" name=""/>
        <dsp:cNvSpPr/>
      </dsp:nvSpPr>
      <dsp:spPr>
        <a:xfrm>
          <a:off x="6353061" y="2648314"/>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endParaRPr lang="en-US" sz="2400" kern="1200"/>
        </a:p>
      </dsp:txBody>
      <dsp:txXfrm>
        <a:off x="6476822" y="2648314"/>
        <a:ext cx="302527" cy="4139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AA2F5-527D-644E-BE8B-230B66BF1D18}"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9EDFB-80D5-0844-88F5-738BBA52FFC0}" type="slidenum">
              <a:rPr lang="en-US" smtClean="0"/>
              <a:t>‹#›</a:t>
            </a:fld>
            <a:endParaRPr lang="en-US"/>
          </a:p>
        </p:txBody>
      </p:sp>
    </p:spTree>
    <p:extLst>
      <p:ext uri="{BB962C8B-B14F-4D97-AF65-F5344CB8AC3E}">
        <p14:creationId xmlns:p14="http://schemas.microsoft.com/office/powerpoint/2010/main" val="4147508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9EDFB-80D5-0844-88F5-738BBA52FFC0}" type="slidenum">
              <a:rPr lang="en-US" smtClean="0"/>
              <a:t>20</a:t>
            </a:fld>
            <a:endParaRPr lang="en-US"/>
          </a:p>
        </p:txBody>
      </p:sp>
    </p:spTree>
    <p:extLst>
      <p:ext uri="{BB962C8B-B14F-4D97-AF65-F5344CB8AC3E}">
        <p14:creationId xmlns:p14="http://schemas.microsoft.com/office/powerpoint/2010/main" val="145807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0283-FB7B-09C7-24B1-7972F2D1E5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36F18A-C0A1-4E05-2738-B63A479C4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62E984-E88B-4BDC-F1CB-BB808206221B}"/>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6847B31F-56A4-B268-77F5-D3930257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9C2CE-EAF6-4440-0CF2-0DE7F77881D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236886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AAA5-1473-4CA8-D3FC-162D488976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DB9E60-CAE5-AE4C-0183-0E023E37D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4D31-0332-270E-AC43-5A55A0A81110}"/>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65F6D8E9-D6C5-7432-B695-927AE69BF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D00D8-38F1-996D-54D5-A8DB73AB056F}"/>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330876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D58F0-767D-3AE3-6B8D-A18C66F15E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4C666-B1B3-FBC4-F1BE-80EFEE1AC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62090-4235-0B1E-C304-463E0F81FB16}"/>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E36BD7E7-5BF3-AA49-5C2C-9A3F7442C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87481-89BB-A7AA-CA41-3A8072FBB628}"/>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56810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34A-86A8-3CDA-39CC-A946E4337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F0C49-C979-E045-DB06-F26224DAC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4BEC3-DA48-E900-FBF9-49173582CEBD}"/>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7CFB66F9-3657-4E52-B884-21A65E5C5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FE94A-F845-E6E4-6510-1122D85D7902}"/>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70339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BF86-D1EC-E574-5FEF-F3C303A73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DEAF67-1AC2-7CAB-C42A-93534CD1F8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E095E8-7564-62CF-AB27-63AD650702E8}"/>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17D0F36C-E8E3-43A4-B6FE-22729C5B5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14021-AD75-377F-A5E8-5B394CE64C0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879098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CBF7-83A3-6F9C-3D27-7DEDBC17A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A065C-6B45-B71A-A8E5-1FB0C9A34E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A26BFA-0C86-F323-3B51-5059CB4875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F28DC-F33A-1FAF-4306-5890BEF4A39B}"/>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6" name="Footer Placeholder 5">
            <a:extLst>
              <a:ext uri="{FF2B5EF4-FFF2-40B4-BE49-F238E27FC236}">
                <a16:creationId xmlns:a16="http://schemas.microsoft.com/office/drawing/2014/main" id="{6855AE1C-0720-1618-3922-8DD6113CB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A7B79-6F0F-8C06-71DF-058649883D8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46324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2AE7-291B-24A6-FC57-6FBABC6E5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F70926-E9D4-7CF7-A144-8859C09F76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99E6C-89CE-4DAF-9265-BCB71A069C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880306-6E13-451C-9781-BCC5DD00B5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AD5D33-3BDB-D43A-4165-A0E8B87A1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B4A168-7D89-7FD1-3DEF-1E760D3902A7}"/>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8" name="Footer Placeholder 7">
            <a:extLst>
              <a:ext uri="{FF2B5EF4-FFF2-40B4-BE49-F238E27FC236}">
                <a16:creationId xmlns:a16="http://schemas.microsoft.com/office/drawing/2014/main" id="{FDFEB6B2-07BD-33FE-3414-4DDD85ACF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D08B35-5C7C-2052-ED2F-E09540F9C02A}"/>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95734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1F37-1882-9BB7-A4D5-A2B92E88A5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31E1A-016B-6720-DA43-4E01F29DF4A8}"/>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4" name="Footer Placeholder 3">
            <a:extLst>
              <a:ext uri="{FF2B5EF4-FFF2-40B4-BE49-F238E27FC236}">
                <a16:creationId xmlns:a16="http://schemas.microsoft.com/office/drawing/2014/main" id="{564F3708-2F17-236E-4ED5-5B3046071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ED534-41D5-C791-95B8-9585A13145A5}"/>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413352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8DC75-7285-5D9E-736C-C348D02B2233}"/>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3" name="Footer Placeholder 2">
            <a:extLst>
              <a:ext uri="{FF2B5EF4-FFF2-40B4-BE49-F238E27FC236}">
                <a16:creationId xmlns:a16="http://schemas.microsoft.com/office/drawing/2014/main" id="{D744343C-274F-0F35-1B41-346156FDD1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F1E3A-4B01-C5C7-52D4-9B455F60DFCB}"/>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282537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A00F-52BF-02CB-9BAF-3A9F425EA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74D522-1524-62C7-770B-258EE7730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E95D45-068B-86E3-DF03-F43DECFA4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40B1D-C38C-34B3-FAD2-0A0E584C42C6}"/>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6" name="Footer Placeholder 5">
            <a:extLst>
              <a:ext uri="{FF2B5EF4-FFF2-40B4-BE49-F238E27FC236}">
                <a16:creationId xmlns:a16="http://schemas.microsoft.com/office/drawing/2014/main" id="{A450C3CB-7712-68E2-DF34-168B2DE002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D1F99-C1F1-785B-29ED-8C6ABCBDC05A}"/>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3886048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EE6D-206B-8B70-10AD-5A41CF6F0F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25A2FF-9D63-8223-EDD8-09C9819B4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12695A-2F84-B37E-0B6D-103A95DDD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5DE468-5C49-C821-4E48-5D39BB8DAC72}"/>
              </a:ext>
            </a:extLst>
          </p:cNvPr>
          <p:cNvSpPr>
            <a:spLocks noGrp="1"/>
          </p:cNvSpPr>
          <p:nvPr>
            <p:ph type="dt" sz="half" idx="10"/>
          </p:nvPr>
        </p:nvSpPr>
        <p:spPr/>
        <p:txBody>
          <a:bodyPr/>
          <a:lstStyle/>
          <a:p>
            <a:fld id="{587EBA9C-6794-F94C-96B3-56794392FE0D}" type="datetimeFigureOut">
              <a:rPr lang="en-US" smtClean="0"/>
              <a:t>10/7/24</a:t>
            </a:fld>
            <a:endParaRPr lang="en-US"/>
          </a:p>
        </p:txBody>
      </p:sp>
      <p:sp>
        <p:nvSpPr>
          <p:cNvPr id="6" name="Footer Placeholder 5">
            <a:extLst>
              <a:ext uri="{FF2B5EF4-FFF2-40B4-BE49-F238E27FC236}">
                <a16:creationId xmlns:a16="http://schemas.microsoft.com/office/drawing/2014/main" id="{E995C155-38A5-FB8F-3AF1-B7D7CE095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880D1-4DEE-9C96-8FE0-D6D52346D49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425410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6E8D9-18C0-9200-898A-055466F7C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ECED0D-97E0-F4EF-5067-947308202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00BB-2A7F-B1F9-696B-1956AA390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7EBA9C-6794-F94C-96B3-56794392FE0D}" type="datetimeFigureOut">
              <a:rPr lang="en-US" smtClean="0"/>
              <a:t>10/7/24</a:t>
            </a:fld>
            <a:endParaRPr lang="en-US"/>
          </a:p>
        </p:txBody>
      </p:sp>
      <p:sp>
        <p:nvSpPr>
          <p:cNvPr id="5" name="Footer Placeholder 4">
            <a:extLst>
              <a:ext uri="{FF2B5EF4-FFF2-40B4-BE49-F238E27FC236}">
                <a16:creationId xmlns:a16="http://schemas.microsoft.com/office/drawing/2014/main" id="{CFB783CE-CBF4-92C5-A2AC-D3C11712F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26BDFF-FF03-2B8E-9B55-082ECC380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7860B0-AE4A-1846-AE68-454477E0BECC}" type="slidenum">
              <a:rPr lang="en-US" smtClean="0"/>
              <a:t>‹#›</a:t>
            </a:fld>
            <a:endParaRPr lang="en-US"/>
          </a:p>
        </p:txBody>
      </p:sp>
    </p:spTree>
    <p:extLst>
      <p:ext uri="{BB962C8B-B14F-4D97-AF65-F5344CB8AC3E}">
        <p14:creationId xmlns:p14="http://schemas.microsoft.com/office/powerpoint/2010/main" val="245446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3715-06A0-A629-B09A-86337EA987F9}"/>
              </a:ext>
            </a:extLst>
          </p:cNvPr>
          <p:cNvSpPr>
            <a:spLocks noGrp="1"/>
          </p:cNvSpPr>
          <p:nvPr>
            <p:ph type="ctrTitle"/>
          </p:nvPr>
        </p:nvSpPr>
        <p:spPr>
          <a:xfrm>
            <a:off x="1524000" y="406400"/>
            <a:ext cx="9144000" cy="2387600"/>
          </a:xfrm>
        </p:spPr>
        <p:txBody>
          <a:bodyPr/>
          <a:lstStyle/>
          <a:p>
            <a:r>
              <a:rPr lang="en-US" dirty="0"/>
              <a:t>Deep Learning and Neural Networks</a:t>
            </a:r>
          </a:p>
        </p:txBody>
      </p:sp>
      <p:sp>
        <p:nvSpPr>
          <p:cNvPr id="3" name="Subtitle 2">
            <a:extLst>
              <a:ext uri="{FF2B5EF4-FFF2-40B4-BE49-F238E27FC236}">
                <a16:creationId xmlns:a16="http://schemas.microsoft.com/office/drawing/2014/main" id="{46FF338D-A78C-38DB-41BC-4A4F514DFA26}"/>
              </a:ext>
            </a:extLst>
          </p:cNvPr>
          <p:cNvSpPr>
            <a:spLocks noGrp="1"/>
          </p:cNvSpPr>
          <p:nvPr>
            <p:ph type="subTitle" idx="1"/>
          </p:nvPr>
        </p:nvSpPr>
        <p:spPr/>
        <p:txBody>
          <a:bodyPr>
            <a:normAutofit lnSpcReduction="10000"/>
          </a:bodyPr>
          <a:lstStyle/>
          <a:p>
            <a:pPr algn="ctr"/>
            <a:r>
              <a:rPr lang="en-US" sz="2400" b="1" dirty="0">
                <a:solidFill>
                  <a:schemeClr val="accent5">
                    <a:lumMod val="50000"/>
                  </a:schemeClr>
                </a:solidFill>
              </a:rPr>
              <a:t>Aberdeen Institute of Data Science and</a:t>
            </a:r>
          </a:p>
          <a:p>
            <a:pPr algn="ctr"/>
            <a:r>
              <a:rPr lang="en-US" sz="2400" b="1" dirty="0">
                <a:solidFill>
                  <a:schemeClr val="accent5">
                    <a:lumMod val="50000"/>
                  </a:schemeClr>
                </a:solidFill>
              </a:rPr>
              <a:t> Artificial Intelligence</a:t>
            </a:r>
          </a:p>
          <a:p>
            <a:pPr algn="ctr"/>
            <a:r>
              <a:rPr lang="en-US" sz="2400" b="1" dirty="0">
                <a:solidFill>
                  <a:schemeClr val="accent5">
                    <a:lumMod val="50000"/>
                  </a:schemeClr>
                </a:solidFill>
              </a:rPr>
              <a:t>South China Normal University </a:t>
            </a:r>
          </a:p>
          <a:p>
            <a:pPr algn="ctr"/>
            <a:r>
              <a:rPr lang="en-US" sz="2400" b="1" dirty="0">
                <a:solidFill>
                  <a:schemeClr val="accent5">
                    <a:lumMod val="50000"/>
                  </a:schemeClr>
                </a:solidFill>
              </a:rPr>
              <a:t>Fall 2024</a:t>
            </a:r>
          </a:p>
          <a:p>
            <a:endParaRPr lang="en-US" dirty="0"/>
          </a:p>
        </p:txBody>
      </p:sp>
      <p:sp>
        <p:nvSpPr>
          <p:cNvPr id="5" name="TextBox 4">
            <a:extLst>
              <a:ext uri="{FF2B5EF4-FFF2-40B4-BE49-F238E27FC236}">
                <a16:creationId xmlns:a16="http://schemas.microsoft.com/office/drawing/2014/main" id="{AF26D644-5A28-946D-58CA-1E6BFAF63F22}"/>
              </a:ext>
            </a:extLst>
          </p:cNvPr>
          <p:cNvSpPr txBox="1"/>
          <p:nvPr/>
        </p:nvSpPr>
        <p:spPr>
          <a:xfrm>
            <a:off x="8714677" y="5612973"/>
            <a:ext cx="6099716" cy="923330"/>
          </a:xfrm>
          <a:prstGeom prst="rect">
            <a:avLst/>
          </a:prstGeom>
          <a:noFill/>
        </p:spPr>
        <p:txBody>
          <a:bodyPr wrap="square">
            <a:spAutoFit/>
          </a:bodyPr>
          <a:lstStyle/>
          <a:p>
            <a:r>
              <a:rPr lang="en-US" sz="1800" b="1" dirty="0">
                <a:solidFill>
                  <a:schemeClr val="accent5">
                    <a:lumMod val="50000"/>
                  </a:schemeClr>
                </a:solidFill>
              </a:rPr>
              <a:t>Teacher: </a:t>
            </a:r>
          </a:p>
          <a:p>
            <a:r>
              <a:rPr lang="en-US" sz="1800" b="1" dirty="0">
                <a:solidFill>
                  <a:schemeClr val="accent5">
                    <a:lumMod val="50000"/>
                  </a:schemeClr>
                </a:solidFill>
              </a:rPr>
              <a:t>Engr. Dr. Farah </a:t>
            </a:r>
            <a:r>
              <a:rPr lang="en-US" sz="1800" b="1" dirty="0" err="1">
                <a:solidFill>
                  <a:schemeClr val="accent5">
                    <a:lumMod val="50000"/>
                  </a:schemeClr>
                </a:solidFill>
              </a:rPr>
              <a:t>Deeba</a:t>
            </a:r>
            <a:r>
              <a:rPr lang="en-US" sz="1800" b="1" dirty="0">
                <a:solidFill>
                  <a:schemeClr val="accent5">
                    <a:lumMod val="50000"/>
                  </a:schemeClr>
                </a:solidFill>
              </a:rPr>
              <a:t> Memon</a:t>
            </a:r>
          </a:p>
          <a:p>
            <a:r>
              <a:rPr lang="en-US" sz="1800" b="1" dirty="0" err="1">
                <a:solidFill>
                  <a:schemeClr val="accent5">
                    <a:lumMod val="50000"/>
                  </a:schemeClr>
                </a:solidFill>
              </a:rPr>
              <a:t>Dr.deeba@scnu.edu.cn</a:t>
            </a:r>
            <a:endParaRPr lang="en-US" sz="1800" b="1" dirty="0">
              <a:solidFill>
                <a:schemeClr val="accent5">
                  <a:lumMod val="50000"/>
                </a:schemeClr>
              </a:solidFill>
            </a:endParaRPr>
          </a:p>
        </p:txBody>
      </p:sp>
    </p:spTree>
    <p:extLst>
      <p:ext uri="{BB962C8B-B14F-4D97-AF65-F5344CB8AC3E}">
        <p14:creationId xmlns:p14="http://schemas.microsoft.com/office/powerpoint/2010/main" val="23716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F48C72-B504-CC7B-715A-94D3F67188C5}"/>
              </a:ext>
            </a:extLst>
          </p:cNvPr>
          <p:cNvSpPr txBox="1"/>
          <p:nvPr/>
        </p:nvSpPr>
        <p:spPr>
          <a:xfrm>
            <a:off x="384717" y="434227"/>
            <a:ext cx="6099716" cy="369332"/>
          </a:xfrm>
          <a:prstGeom prst="rect">
            <a:avLst/>
          </a:prstGeom>
          <a:noFill/>
        </p:spPr>
        <p:txBody>
          <a:bodyPr wrap="square">
            <a:spAutoFit/>
          </a:bodyPr>
          <a:lstStyle/>
          <a:p>
            <a:r>
              <a:rPr lang="en-US" b="1" dirty="0">
                <a:ea typeface="Times New Roman" panose="02020603050405020304" pitchFamily="18" charset="0"/>
              </a:rPr>
              <a:t>Recommended Books</a:t>
            </a:r>
            <a:r>
              <a:rPr lang="en-US" sz="1800" b="1" dirty="0">
                <a:effectLst/>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endParaRPr lang="en-US" dirty="0"/>
          </a:p>
        </p:txBody>
      </p:sp>
      <p:pic>
        <p:nvPicPr>
          <p:cNvPr id="6" name="Picture 5">
            <a:extLst>
              <a:ext uri="{FF2B5EF4-FFF2-40B4-BE49-F238E27FC236}">
                <a16:creationId xmlns:a16="http://schemas.microsoft.com/office/drawing/2014/main" id="{E2EBD1F4-7810-C20E-F654-8BB801863CA5}"/>
              </a:ext>
            </a:extLst>
          </p:cNvPr>
          <p:cNvPicPr>
            <a:picLocks noChangeAspect="1"/>
          </p:cNvPicPr>
          <p:nvPr/>
        </p:nvPicPr>
        <p:blipFill>
          <a:blip r:embed="rId2"/>
          <a:stretch>
            <a:fillRect/>
          </a:stretch>
        </p:blipFill>
        <p:spPr>
          <a:xfrm>
            <a:off x="8613000" y="310685"/>
            <a:ext cx="1828800" cy="2311400"/>
          </a:xfrm>
          <a:prstGeom prst="rect">
            <a:avLst/>
          </a:prstGeom>
        </p:spPr>
      </p:pic>
      <p:pic>
        <p:nvPicPr>
          <p:cNvPr id="8" name="Picture 7">
            <a:extLst>
              <a:ext uri="{FF2B5EF4-FFF2-40B4-BE49-F238E27FC236}">
                <a16:creationId xmlns:a16="http://schemas.microsoft.com/office/drawing/2014/main" id="{1E7F5CDD-46FE-0A84-F7DD-4B7FCC76D406}"/>
              </a:ext>
            </a:extLst>
          </p:cNvPr>
          <p:cNvPicPr>
            <a:picLocks noChangeAspect="1"/>
          </p:cNvPicPr>
          <p:nvPr/>
        </p:nvPicPr>
        <p:blipFill>
          <a:blip r:embed="rId3"/>
          <a:stretch>
            <a:fillRect/>
          </a:stretch>
        </p:blipFill>
        <p:spPr>
          <a:xfrm>
            <a:off x="10604035" y="310685"/>
            <a:ext cx="1536700" cy="1943100"/>
          </a:xfrm>
          <a:prstGeom prst="rect">
            <a:avLst/>
          </a:prstGeom>
        </p:spPr>
      </p:pic>
      <p:pic>
        <p:nvPicPr>
          <p:cNvPr id="10" name="Picture 9">
            <a:extLst>
              <a:ext uri="{FF2B5EF4-FFF2-40B4-BE49-F238E27FC236}">
                <a16:creationId xmlns:a16="http://schemas.microsoft.com/office/drawing/2014/main" id="{5969CE05-1802-3645-45A7-0A1284ACBEBF}"/>
              </a:ext>
            </a:extLst>
          </p:cNvPr>
          <p:cNvPicPr>
            <a:picLocks noChangeAspect="1"/>
          </p:cNvPicPr>
          <p:nvPr/>
        </p:nvPicPr>
        <p:blipFill>
          <a:blip r:embed="rId4"/>
          <a:stretch>
            <a:fillRect/>
          </a:stretch>
        </p:blipFill>
        <p:spPr>
          <a:xfrm>
            <a:off x="10167279" y="2516768"/>
            <a:ext cx="1676400" cy="2159000"/>
          </a:xfrm>
          <a:prstGeom prst="rect">
            <a:avLst/>
          </a:prstGeom>
        </p:spPr>
      </p:pic>
      <p:sp>
        <p:nvSpPr>
          <p:cNvPr id="13" name="TextBox 12">
            <a:extLst>
              <a:ext uri="{FF2B5EF4-FFF2-40B4-BE49-F238E27FC236}">
                <a16:creationId xmlns:a16="http://schemas.microsoft.com/office/drawing/2014/main" id="{E558897A-375E-A074-BD02-B3EE33F168B2}"/>
              </a:ext>
            </a:extLst>
          </p:cNvPr>
          <p:cNvSpPr txBox="1"/>
          <p:nvPr/>
        </p:nvSpPr>
        <p:spPr>
          <a:xfrm>
            <a:off x="228599" y="3048762"/>
            <a:ext cx="9205333" cy="2031325"/>
          </a:xfrm>
          <a:prstGeom prst="rect">
            <a:avLst/>
          </a:prstGeom>
          <a:noFill/>
        </p:spPr>
        <p:txBody>
          <a:bodyPr wrap="square">
            <a:spAutoFit/>
          </a:bodyPr>
          <a:lstStyle/>
          <a:p>
            <a:pPr>
              <a:buFont typeface="Arial" panose="020B0604020202020204" pitchFamily="34" charset="0"/>
              <a:buChar char="•"/>
            </a:pPr>
            <a:r>
              <a:rPr lang="en-US" b="1" dirty="0"/>
              <a:t>Primary Textbooks:  </a:t>
            </a:r>
            <a:r>
              <a:rPr lang="en-US" dirty="0">
                <a:latin typeface="Times New Roman" panose="02020603050405020304" pitchFamily="18" charset="0"/>
              </a:rPr>
              <a:t>Deep Learning by Ian Goodfellow, Yoshua Bengio, and Aaron Courville.</a:t>
            </a:r>
          </a:p>
          <a:p>
            <a:endParaRPr lang="en-US" dirty="0">
              <a:latin typeface="Times New Roman" panose="02020603050405020304" pitchFamily="18" charset="0"/>
            </a:endParaRPr>
          </a:p>
          <a:p>
            <a:endParaRPr lang="en-US" dirty="0">
              <a:latin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rPr>
              <a:t>Artificial Intelligence: A Modern Approach by Stuart Russell and Peter Norvig.</a:t>
            </a:r>
          </a:p>
          <a:p>
            <a:pPr>
              <a:buFont typeface="Arial" panose="020B0604020202020204" pitchFamily="34" charset="0"/>
              <a:buChar char="•"/>
            </a:pPr>
            <a:endParaRPr lang="en-US" dirty="0">
              <a:latin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endParaRPr>
          </a:p>
          <a:p>
            <a:pPr>
              <a:buFont typeface="Arial" panose="020B0604020202020204" pitchFamily="34" charset="0"/>
              <a:buChar char="•"/>
            </a:pPr>
            <a:r>
              <a:rPr lang="en-US" b="1" dirty="0"/>
              <a:t>Supplementary Materials:   </a:t>
            </a:r>
            <a:r>
              <a:rPr lang="en-US" dirty="0">
                <a:latin typeface="Times New Roman" panose="02020603050405020304" pitchFamily="18" charset="0"/>
              </a:rPr>
              <a:t>Research papers, online tutorials, and technical blogs</a:t>
            </a:r>
            <a:r>
              <a:rPr lang="en-US" dirty="0"/>
              <a:t>.</a:t>
            </a:r>
          </a:p>
        </p:txBody>
      </p:sp>
    </p:spTree>
    <p:extLst>
      <p:ext uri="{BB962C8B-B14F-4D97-AF65-F5344CB8AC3E}">
        <p14:creationId xmlns:p14="http://schemas.microsoft.com/office/powerpoint/2010/main" val="22303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ABABDD-B463-2EC0-546B-52D65E9F740E}"/>
              </a:ext>
            </a:extLst>
          </p:cNvPr>
          <p:cNvSpPr txBox="1"/>
          <p:nvPr/>
        </p:nvSpPr>
        <p:spPr>
          <a:xfrm>
            <a:off x="6412091" y="501651"/>
            <a:ext cx="439534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kern="1200">
                <a:solidFill>
                  <a:schemeClr val="tx1"/>
                </a:solidFill>
                <a:effectLst/>
                <a:latin typeface="+mj-lt"/>
                <a:ea typeface="+mj-ea"/>
                <a:cs typeface="+mj-cs"/>
              </a:rPr>
              <a:t>Artificial Intelligence:</a:t>
            </a:r>
            <a:r>
              <a:rPr lang="en-US" sz="5600" kern="1200">
                <a:solidFill>
                  <a:schemeClr val="tx1"/>
                </a:solidFill>
                <a:effectLst/>
                <a:latin typeface="+mj-lt"/>
                <a:ea typeface="+mj-ea"/>
                <a:cs typeface="+mj-cs"/>
              </a:rPr>
              <a:t> </a:t>
            </a:r>
            <a:endParaRPr lang="en-US" sz="5600" kern="120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9759D1-4383-7D35-40B9-61F0856F650D}"/>
              </a:ext>
            </a:extLst>
          </p:cNvPr>
          <p:cNvPicPr>
            <a:picLocks noChangeAspect="1"/>
          </p:cNvPicPr>
          <p:nvPr/>
        </p:nvPicPr>
        <p:blipFill>
          <a:blip r:embed="rId2"/>
          <a:stretch>
            <a:fillRect/>
          </a:stretch>
        </p:blipFill>
        <p:spPr>
          <a:xfrm>
            <a:off x="279143" y="889986"/>
            <a:ext cx="5221625" cy="5078029"/>
          </a:xfrm>
          <a:prstGeom prst="rect">
            <a:avLst/>
          </a:prstGeom>
        </p:spPr>
      </p:pic>
      <p:sp>
        <p:nvSpPr>
          <p:cNvPr id="9" name="TextBox 8">
            <a:extLst>
              <a:ext uri="{FF2B5EF4-FFF2-40B4-BE49-F238E27FC236}">
                <a16:creationId xmlns:a16="http://schemas.microsoft.com/office/drawing/2014/main" id="{068FF0DC-4046-C0EA-6541-B98457E0C7F9}"/>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alpha val="80000"/>
                  </a:schemeClr>
                </a:solidFill>
              </a:rPr>
              <a:t>Intelligence is the ability to process information which will inform your future decision-mak abilities. </a:t>
            </a:r>
          </a:p>
          <a:p>
            <a:pPr indent="-228600">
              <a:lnSpc>
                <a:spcPct val="90000"/>
              </a:lnSpc>
              <a:spcAft>
                <a:spcPts val="600"/>
              </a:spcAft>
              <a:buFont typeface="Arial" panose="020B0604020202020204" pitchFamily="34" charset="0"/>
              <a:buChar char="•"/>
            </a:pPr>
            <a:endParaRPr lang="en-US" sz="200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a:solidFill>
                  <a:schemeClr val="tx1">
                    <a:alpha val="80000"/>
                  </a:schemeClr>
                </a:solidFill>
              </a:rPr>
              <a:t>Artificial intelligence is simply the ability for us to give computers that same ability to process information and inform future decisions </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8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FDB096-646D-3A91-53EE-EFF471384791}"/>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a:solidFill>
                  <a:schemeClr val="tx1"/>
                </a:solidFill>
                <a:latin typeface="+mj-lt"/>
                <a:ea typeface="+mj-ea"/>
                <a:cs typeface="+mj-cs"/>
              </a:rPr>
              <a:t>What is Machine Learning</a:t>
            </a:r>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10;&#10;Description automatically generated">
            <a:extLst>
              <a:ext uri="{FF2B5EF4-FFF2-40B4-BE49-F238E27FC236}">
                <a16:creationId xmlns:a16="http://schemas.microsoft.com/office/drawing/2014/main" id="{B936B4F6-29DA-D68A-3101-CCB380BC77D2}"/>
              </a:ext>
            </a:extLst>
          </p:cNvPr>
          <p:cNvPicPr>
            <a:picLocks noChangeAspect="1"/>
          </p:cNvPicPr>
          <p:nvPr/>
        </p:nvPicPr>
        <p:blipFill>
          <a:blip r:embed="rId2"/>
          <a:stretch>
            <a:fillRect/>
          </a:stretch>
        </p:blipFill>
        <p:spPr>
          <a:xfrm>
            <a:off x="279143" y="2430365"/>
            <a:ext cx="5221625" cy="1997271"/>
          </a:xfrm>
          <a:prstGeom prst="rect">
            <a:avLst/>
          </a:prstGeom>
        </p:spPr>
      </p:pic>
      <p:sp>
        <p:nvSpPr>
          <p:cNvPr id="7" name="TextBox 6">
            <a:extLst>
              <a:ext uri="{FF2B5EF4-FFF2-40B4-BE49-F238E27FC236}">
                <a16:creationId xmlns:a16="http://schemas.microsoft.com/office/drawing/2014/main" id="{CD72F3B8-29D0-04CA-CAC2-00ECD1D1E752}"/>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solidFill>
                  <a:schemeClr val="tx1">
                    <a:alpha val="80000"/>
                  </a:schemeClr>
                </a:solidFill>
              </a:rPr>
              <a:t>M</a:t>
            </a:r>
            <a:r>
              <a:rPr lang="en-US" sz="1400" b="0" dirty="0">
                <a:solidFill>
                  <a:schemeClr val="tx1">
                    <a:alpha val="80000"/>
                  </a:schemeClr>
                </a:solidFill>
                <a:effectLst/>
              </a:rPr>
              <a:t>achine learning is simply a subset of artificial intelligence,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 The way you should think of machine learning is just as the programming ability or let's say even simpler than that </a:t>
            </a: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Machine</a:t>
            </a:r>
            <a:r>
              <a:rPr lang="en-US" sz="1400" dirty="0">
                <a:solidFill>
                  <a:schemeClr val="tx1">
                    <a:alpha val="80000"/>
                  </a:schemeClr>
                </a:solidFill>
              </a:rPr>
              <a:t> </a:t>
            </a:r>
            <a:r>
              <a:rPr lang="en-US" sz="1400" b="0" dirty="0">
                <a:solidFill>
                  <a:schemeClr val="tx1">
                    <a:alpha val="80000"/>
                  </a:schemeClr>
                </a:solidFill>
                <a:effectLst/>
              </a:rPr>
              <a:t>learning is the science of of trying to teach computers how to do that processing of information and decision making from data.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 </a:t>
            </a:r>
            <a:r>
              <a:rPr lang="en-US" sz="1400" dirty="0">
                <a:solidFill>
                  <a:schemeClr val="tx1">
                    <a:alpha val="80000"/>
                  </a:schemeClr>
                </a:solidFill>
              </a:rPr>
              <a:t>S</a:t>
            </a:r>
            <a:r>
              <a:rPr lang="en-US" sz="1400" b="0" dirty="0">
                <a:solidFill>
                  <a:schemeClr val="tx1">
                    <a:alpha val="80000"/>
                  </a:schemeClr>
                </a:solidFill>
                <a:effectLst/>
              </a:rPr>
              <a:t>o instead of hardcoding some of these rules into machines and programming them like we used to do in software engineering classes now we're going to try and do that processing of information and informing a future decision making abilities directly from data. </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0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32DDF-699D-CF3F-1D53-8D78D476DA04}"/>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000" kern="1200">
                <a:solidFill>
                  <a:schemeClr val="tx1"/>
                </a:solidFill>
                <a:latin typeface="+mj-lt"/>
                <a:ea typeface="+mj-ea"/>
                <a:cs typeface="+mj-cs"/>
              </a:rPr>
              <a:t>What is Deep Learning</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0A6E56-5EA9-43DD-6F6E-4F79295CDCA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a:effectLst/>
              </a:rPr>
              <a:t>Deep learning is simply the subset of machine learning which uses neural networks to do that it uses neural networks to process raw</a:t>
            </a:r>
            <a:r>
              <a:rPr lang="en-US" sz="2200"/>
              <a:t> </a:t>
            </a:r>
            <a:r>
              <a:rPr lang="en-US" sz="2200" b="0">
                <a:effectLst/>
              </a:rPr>
              <a:t>pieces of data now unprocessed data and allows them to ingest all of those very</a:t>
            </a:r>
            <a:r>
              <a:rPr lang="en-US" sz="2200"/>
              <a:t> </a:t>
            </a:r>
            <a:r>
              <a:rPr lang="en-US" sz="2200" b="0">
                <a:effectLst/>
              </a:rPr>
              <a:t>large data sets and inform future decisions.</a:t>
            </a:r>
          </a:p>
        </p:txBody>
      </p:sp>
      <p:pic>
        <p:nvPicPr>
          <p:cNvPr id="5" name="Picture 4" descr="A screen shot of a computer&#10;&#10;Description automatically generated">
            <a:extLst>
              <a:ext uri="{FF2B5EF4-FFF2-40B4-BE49-F238E27FC236}">
                <a16:creationId xmlns:a16="http://schemas.microsoft.com/office/drawing/2014/main" id="{BFBFBAF2-B006-A518-CEF9-3E215C793DCD}"/>
              </a:ext>
            </a:extLst>
          </p:cNvPr>
          <p:cNvPicPr>
            <a:picLocks noChangeAspect="1"/>
          </p:cNvPicPr>
          <p:nvPr/>
        </p:nvPicPr>
        <p:blipFill>
          <a:blip r:embed="rId2"/>
          <a:stretch>
            <a:fillRect/>
          </a:stretch>
        </p:blipFill>
        <p:spPr>
          <a:xfrm>
            <a:off x="6099048" y="2384972"/>
            <a:ext cx="5458968" cy="2088055"/>
          </a:xfrm>
          <a:prstGeom prst="rect">
            <a:avLst/>
          </a:prstGeom>
        </p:spPr>
      </p:pic>
    </p:spTree>
    <p:extLst>
      <p:ext uri="{BB962C8B-B14F-4D97-AF65-F5344CB8AC3E}">
        <p14:creationId xmlns:p14="http://schemas.microsoft.com/office/powerpoint/2010/main" val="297695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1">
            <a:extLst>
              <a:ext uri="{FF2B5EF4-FFF2-40B4-BE49-F238E27FC236}">
                <a16:creationId xmlns:a16="http://schemas.microsoft.com/office/drawing/2014/main" id="{914AD4D6-9F03-F4FB-97EF-F6D36E80A0CD}"/>
              </a:ext>
            </a:extLst>
          </p:cNvPr>
          <p:cNvSpPr txBox="1">
            <a:spLocks/>
          </p:cNvSpPr>
          <p:nvPr/>
        </p:nvSpPr>
        <p:spPr>
          <a:xfrm>
            <a:off x="457200" y="1598246"/>
            <a:ext cx="4412419" cy="36262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8000" kern="1200" dirty="0">
                <a:solidFill>
                  <a:srgbClr val="FFFFFF"/>
                </a:solidFill>
                <a:latin typeface="+mj-lt"/>
                <a:ea typeface="+mj-ea"/>
                <a:cs typeface="+mj-cs"/>
              </a:rPr>
              <a:t> </a:t>
            </a:r>
            <a:r>
              <a:rPr lang="en-US" sz="5400" kern="1200" dirty="0">
                <a:solidFill>
                  <a:srgbClr val="FFFFFF"/>
                </a:solidFill>
                <a:latin typeface="+mj-lt"/>
                <a:ea typeface="+mj-ea"/>
                <a:cs typeface="+mj-cs"/>
              </a:rPr>
              <a:t>Applications of AI</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3" descr="A circular chart with different colored circles&#10;&#10;Description automatically generated">
            <a:extLst>
              <a:ext uri="{FF2B5EF4-FFF2-40B4-BE49-F238E27FC236}">
                <a16:creationId xmlns:a16="http://schemas.microsoft.com/office/drawing/2014/main" id="{C3073C3C-6CA9-FD30-38A4-1B82A0BD99BE}"/>
              </a:ext>
            </a:extLst>
          </p:cNvPr>
          <p:cNvPicPr>
            <a:picLocks noChangeAspect="1"/>
          </p:cNvPicPr>
          <p:nvPr/>
        </p:nvPicPr>
        <p:blipFill>
          <a:blip r:embed="rId2"/>
          <a:stretch>
            <a:fillRect/>
          </a:stretch>
        </p:blipFill>
        <p:spPr>
          <a:xfrm>
            <a:off x="6398604" y="1598246"/>
            <a:ext cx="4840774" cy="4719754"/>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168649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4260B-0BC2-3794-2EBC-08532A0CD1C2}"/>
              </a:ext>
            </a:extLst>
          </p:cNvPr>
          <p:cNvSpPr txBox="1"/>
          <p:nvPr/>
        </p:nvSpPr>
        <p:spPr>
          <a:xfrm>
            <a:off x="422821" y="1226635"/>
            <a:ext cx="10962574" cy="1200329"/>
          </a:xfrm>
          <a:prstGeom prst="rect">
            <a:avLst/>
          </a:prstGeom>
          <a:noFill/>
        </p:spPr>
        <p:txBody>
          <a:bodyPr wrap="square">
            <a:spAutoFit/>
          </a:bodyPr>
          <a:lstStyle/>
          <a:p>
            <a:r>
              <a:rPr lang="en-US" dirty="0">
                <a:latin typeface="Times New Roman" panose="02020603050405020304" pitchFamily="18" charset="0"/>
              </a:rPr>
              <a:t>Neural networks, also called artificial neural networks (ANNs) or simulated neural networks (SNNs), are a subset of machine learning and are the backbone of deep learning algorithms. </a:t>
            </a:r>
          </a:p>
          <a:p>
            <a:endParaRPr lang="en-US" dirty="0">
              <a:latin typeface="Times New Roman" panose="02020603050405020304" pitchFamily="18" charset="0"/>
            </a:endParaRPr>
          </a:p>
          <a:p>
            <a:r>
              <a:rPr lang="en-US" dirty="0">
                <a:latin typeface="Times New Roman" panose="02020603050405020304" pitchFamily="18" charset="0"/>
              </a:rPr>
              <a:t>They are called “neural” because they mimic how neurons in the brain signal one another. </a:t>
            </a:r>
          </a:p>
        </p:txBody>
      </p:sp>
      <p:sp>
        <p:nvSpPr>
          <p:cNvPr id="4" name="TextBox 3">
            <a:extLst>
              <a:ext uri="{FF2B5EF4-FFF2-40B4-BE49-F238E27FC236}">
                <a16:creationId xmlns:a16="http://schemas.microsoft.com/office/drawing/2014/main" id="{A3B81594-67B7-27F5-5616-B0CCC2FBA0F2}"/>
              </a:ext>
            </a:extLst>
          </p:cNvPr>
          <p:cNvSpPr txBox="1"/>
          <p:nvPr/>
        </p:nvSpPr>
        <p:spPr>
          <a:xfrm>
            <a:off x="262054" y="378471"/>
            <a:ext cx="9963613" cy="769441"/>
          </a:xfrm>
          <a:prstGeom prst="rect">
            <a:avLst/>
          </a:prstGeom>
          <a:noFill/>
        </p:spPr>
        <p:txBody>
          <a:bodyPr wrap="square">
            <a:spAutoFit/>
          </a:bodyPr>
          <a:lstStyle/>
          <a:p>
            <a:pPr algn="l"/>
            <a:r>
              <a:rPr lang="en-US" sz="4400" dirty="0">
                <a:latin typeface="+mj-lt"/>
                <a:ea typeface="+mj-ea"/>
                <a:cs typeface="+mj-cs"/>
              </a:rPr>
              <a:t>What is a Neural Network?</a:t>
            </a:r>
          </a:p>
        </p:txBody>
      </p:sp>
      <p:sp>
        <p:nvSpPr>
          <p:cNvPr id="6" name="TextBox 5">
            <a:extLst>
              <a:ext uri="{FF2B5EF4-FFF2-40B4-BE49-F238E27FC236}">
                <a16:creationId xmlns:a16="http://schemas.microsoft.com/office/drawing/2014/main" id="{A7068706-E73C-87FE-A240-E83E4EFD802C}"/>
              </a:ext>
            </a:extLst>
          </p:cNvPr>
          <p:cNvSpPr txBox="1"/>
          <p:nvPr/>
        </p:nvSpPr>
        <p:spPr>
          <a:xfrm>
            <a:off x="422821" y="2797592"/>
            <a:ext cx="11316628" cy="1477328"/>
          </a:xfrm>
          <a:prstGeom prst="rect">
            <a:avLst/>
          </a:prstGeom>
          <a:noFill/>
        </p:spPr>
        <p:txBody>
          <a:bodyPr wrap="square">
            <a:spAutoFit/>
          </a:bodyPr>
          <a:lstStyle/>
          <a:p>
            <a:r>
              <a:rPr lang="en-US" dirty="0">
                <a:latin typeface="Times New Roman" panose="02020603050405020304" pitchFamily="18" charset="0"/>
              </a:rPr>
              <a:t>The neural network is a set of algorithms that attempts to identify underlying relationships in a dataset using a method that mimics how the human brain works. It refers to a system of neurons that can be artificial or organic in nature.</a:t>
            </a:r>
          </a:p>
          <a:p>
            <a:br>
              <a:rPr lang="en-US" dirty="0">
                <a:solidFill>
                  <a:srgbClr val="666666"/>
                </a:solidFill>
                <a:highlight>
                  <a:srgbClr val="FFFFFF"/>
                </a:highlight>
                <a:latin typeface="Poppins" pitchFamily="2" charset="77"/>
              </a:rPr>
            </a:br>
            <a:br>
              <a:rPr lang="en-US" dirty="0">
                <a:solidFill>
                  <a:srgbClr val="666666"/>
                </a:solidFill>
                <a:highlight>
                  <a:srgbClr val="FFFFFF"/>
                </a:highlight>
                <a:latin typeface="Poppins" pitchFamily="2" charset="77"/>
              </a:rPr>
            </a:br>
            <a:endParaRPr lang="en-US" dirty="0"/>
          </a:p>
        </p:txBody>
      </p:sp>
    </p:spTree>
    <p:extLst>
      <p:ext uri="{BB962C8B-B14F-4D97-AF65-F5344CB8AC3E}">
        <p14:creationId xmlns:p14="http://schemas.microsoft.com/office/powerpoint/2010/main" val="2997832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6CE83D-4D48-E7A8-DC25-904851963306}"/>
              </a:ext>
            </a:extLst>
          </p:cNvPr>
          <p:cNvSpPr txBox="1"/>
          <p:nvPr/>
        </p:nvSpPr>
        <p:spPr>
          <a:xfrm>
            <a:off x="6412091" y="501651"/>
            <a:ext cx="439534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a:solidFill>
                  <a:schemeClr val="tx1"/>
                </a:solidFill>
                <a:latin typeface="+mj-lt"/>
                <a:ea typeface="+mj-ea"/>
                <a:cs typeface="+mj-cs"/>
              </a:rPr>
              <a:t>How Neural Network works</a:t>
            </a:r>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network&#10;&#10;Description automatically generated">
            <a:extLst>
              <a:ext uri="{FF2B5EF4-FFF2-40B4-BE49-F238E27FC236}">
                <a16:creationId xmlns:a16="http://schemas.microsoft.com/office/drawing/2014/main" id="{5366A236-9E16-442E-65EE-3C057122E3ED}"/>
              </a:ext>
            </a:extLst>
          </p:cNvPr>
          <p:cNvPicPr>
            <a:picLocks noChangeAspect="1"/>
          </p:cNvPicPr>
          <p:nvPr/>
        </p:nvPicPr>
        <p:blipFill>
          <a:blip r:embed="rId2"/>
          <a:stretch>
            <a:fillRect/>
          </a:stretch>
        </p:blipFill>
        <p:spPr>
          <a:xfrm>
            <a:off x="279143" y="636687"/>
            <a:ext cx="5221625" cy="5584626"/>
          </a:xfrm>
          <a:prstGeom prst="rect">
            <a:avLst/>
          </a:prstGeom>
        </p:spPr>
      </p:pic>
      <p:sp>
        <p:nvSpPr>
          <p:cNvPr id="5" name="TextBox 4">
            <a:extLst>
              <a:ext uri="{FF2B5EF4-FFF2-40B4-BE49-F238E27FC236}">
                <a16:creationId xmlns:a16="http://schemas.microsoft.com/office/drawing/2014/main" id="{83196178-F1E5-2789-0313-A7ACDD2151E8}"/>
              </a:ext>
            </a:extLst>
          </p:cNvPr>
          <p:cNvSpPr txBox="1"/>
          <p:nvPr/>
        </p:nvSpPr>
        <p:spPr>
          <a:xfrm>
            <a:off x="6372710" y="2217906"/>
            <a:ext cx="4845414" cy="3710427"/>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The Neural network process begins with input data which is further processed to provide the required output.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It uses structured data to get the output.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The perceptron, often known as a neuron, is a basic neural network component, and it learns and defines data using the supervised learning method.</a:t>
            </a:r>
          </a:p>
          <a:p>
            <a:pPr>
              <a:lnSpc>
                <a:spcPct val="90000"/>
              </a:lnSpc>
              <a:spcAft>
                <a:spcPts val="600"/>
              </a:spcAft>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This process comprises three layers:</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Input layer</a:t>
            </a: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Hidden layer</a:t>
            </a: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Output layer</a:t>
            </a: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12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6E3762-BFEC-5397-1837-E31D204D2C33}"/>
              </a:ext>
            </a:extLst>
          </p:cNvPr>
          <p:cNvSpPr txBox="1"/>
          <p:nvPr/>
        </p:nvSpPr>
        <p:spPr>
          <a:xfrm>
            <a:off x="418170" y="1996057"/>
            <a:ext cx="11290609" cy="2031325"/>
          </a:xfrm>
          <a:prstGeom prst="rect">
            <a:avLst/>
          </a:prstGeom>
          <a:noFill/>
        </p:spPr>
        <p:txBody>
          <a:bodyPr wrap="square">
            <a:spAutoFit/>
          </a:bodyPr>
          <a:lstStyle/>
          <a:p>
            <a:pPr algn="just"/>
            <a:r>
              <a:rPr lang="en-US" dirty="0">
                <a:latin typeface="Roboto" panose="02000000000000000000" pitchFamily="2" charset="0"/>
              </a:rPr>
              <a:t>The input layer receives the data numerically; then, the hidden layer constitutes the intermediary node that divides the layer into boundaries by executing computations. </a:t>
            </a:r>
          </a:p>
          <a:p>
            <a:pPr algn="just"/>
            <a:endParaRPr lang="en-US" dirty="0">
              <a:latin typeface="Roboto" panose="02000000000000000000" pitchFamily="2" charset="0"/>
            </a:endParaRPr>
          </a:p>
          <a:p>
            <a:pPr algn="just"/>
            <a:r>
              <a:rPr lang="en-US" dirty="0">
                <a:latin typeface="Roboto" panose="02000000000000000000" pitchFamily="2" charset="0"/>
              </a:rPr>
              <a:t>Finally, the output layer exhibits the desired output. </a:t>
            </a:r>
          </a:p>
          <a:p>
            <a:pPr algn="just"/>
            <a:endParaRPr lang="en-US" dirty="0">
              <a:latin typeface="Roboto" panose="02000000000000000000" pitchFamily="2" charset="0"/>
            </a:endParaRPr>
          </a:p>
          <a:p>
            <a:pPr algn="just"/>
            <a:r>
              <a:rPr lang="en-US" dirty="0">
                <a:latin typeface="Roboto" panose="02000000000000000000" pitchFamily="2" charset="0"/>
              </a:rPr>
              <a:t>This structure is known as a simple neural network, and layers of this network are connected by the nodes, further forming a network.</a:t>
            </a:r>
          </a:p>
        </p:txBody>
      </p:sp>
      <p:sp>
        <p:nvSpPr>
          <p:cNvPr id="4" name="TextBox 3">
            <a:extLst>
              <a:ext uri="{FF2B5EF4-FFF2-40B4-BE49-F238E27FC236}">
                <a16:creationId xmlns:a16="http://schemas.microsoft.com/office/drawing/2014/main" id="{832B93F3-5B63-1E5B-6E85-EC49C3030424}"/>
              </a:ext>
            </a:extLst>
          </p:cNvPr>
          <p:cNvSpPr txBox="1"/>
          <p:nvPr/>
        </p:nvSpPr>
        <p:spPr>
          <a:xfrm>
            <a:off x="206297" y="534588"/>
            <a:ext cx="9528717" cy="769441"/>
          </a:xfrm>
          <a:prstGeom prst="rect">
            <a:avLst/>
          </a:prstGeom>
          <a:noFill/>
        </p:spPr>
        <p:txBody>
          <a:bodyPr wrap="square">
            <a:spAutoFit/>
          </a:bodyPr>
          <a:lstStyle/>
          <a:p>
            <a:pPr algn="l"/>
            <a:r>
              <a:rPr lang="en-US" sz="4400" dirty="0">
                <a:latin typeface="+mj-lt"/>
                <a:ea typeface="+mj-ea"/>
                <a:cs typeface="+mj-cs"/>
              </a:rPr>
              <a:t>How Neural Network works</a:t>
            </a:r>
          </a:p>
        </p:txBody>
      </p:sp>
    </p:spTree>
    <p:extLst>
      <p:ext uri="{BB962C8B-B14F-4D97-AF65-F5344CB8AC3E}">
        <p14:creationId xmlns:p14="http://schemas.microsoft.com/office/powerpoint/2010/main" val="308407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2C41-257D-7DB4-39EE-C85AEC55CE58}"/>
              </a:ext>
            </a:extLst>
          </p:cNvPr>
          <p:cNvSpPr txBox="1"/>
          <p:nvPr/>
        </p:nvSpPr>
        <p:spPr>
          <a:xfrm>
            <a:off x="139391" y="255807"/>
            <a:ext cx="6099716" cy="369332"/>
          </a:xfrm>
          <a:prstGeom prst="rect">
            <a:avLst/>
          </a:prstGeom>
          <a:noFill/>
        </p:spPr>
        <p:txBody>
          <a:bodyPr wrap="square">
            <a:spAutoFit/>
          </a:bodyPr>
          <a:lstStyle/>
          <a:p>
            <a:r>
              <a:rPr lang="en-US" b="1" i="0" dirty="0">
                <a:solidFill>
                  <a:srgbClr val="000000"/>
                </a:solidFill>
                <a:effectLst/>
                <a:highlight>
                  <a:srgbClr val="FFFFFF"/>
                </a:highlight>
                <a:latin typeface="ProximaNova"/>
              </a:rPr>
              <a:t>Components of Neural Networks</a:t>
            </a:r>
            <a:endParaRPr lang="en-US" dirty="0"/>
          </a:p>
        </p:txBody>
      </p:sp>
      <p:sp>
        <p:nvSpPr>
          <p:cNvPr id="5" name="TextBox 4">
            <a:extLst>
              <a:ext uri="{FF2B5EF4-FFF2-40B4-BE49-F238E27FC236}">
                <a16:creationId xmlns:a16="http://schemas.microsoft.com/office/drawing/2014/main" id="{C0B170EE-8CAC-A68A-97EB-557DEB1A6C07}"/>
              </a:ext>
            </a:extLst>
          </p:cNvPr>
          <p:cNvSpPr txBox="1"/>
          <p:nvPr/>
        </p:nvSpPr>
        <p:spPr>
          <a:xfrm>
            <a:off x="139390" y="1027023"/>
            <a:ext cx="11580541" cy="646331"/>
          </a:xfrm>
          <a:prstGeom prst="rect">
            <a:avLst/>
          </a:prstGeom>
          <a:noFill/>
        </p:spPr>
        <p:txBody>
          <a:bodyPr wrap="square">
            <a:spAutoFit/>
          </a:bodyPr>
          <a:lstStyle/>
          <a:p>
            <a:r>
              <a:rPr lang="en-US" b="0" i="0" dirty="0">
                <a:solidFill>
                  <a:srgbClr val="000000"/>
                </a:solidFill>
                <a:effectLst/>
                <a:highlight>
                  <a:srgbClr val="FFFFFF"/>
                </a:highlight>
                <a:latin typeface="ProximaNova"/>
              </a:rPr>
              <a:t>There are different types of neural networks but they always consist of the same components: neurons, synapses, weights, biases, and functions.</a:t>
            </a:r>
            <a:endParaRPr lang="en-US" dirty="0"/>
          </a:p>
        </p:txBody>
      </p:sp>
      <p:sp>
        <p:nvSpPr>
          <p:cNvPr id="7" name="TextBox 6">
            <a:extLst>
              <a:ext uri="{FF2B5EF4-FFF2-40B4-BE49-F238E27FC236}">
                <a16:creationId xmlns:a16="http://schemas.microsoft.com/office/drawing/2014/main" id="{E592FEF5-EBA2-EA6A-D975-98AE34E11318}"/>
              </a:ext>
            </a:extLst>
          </p:cNvPr>
          <p:cNvSpPr txBox="1"/>
          <p:nvPr/>
        </p:nvSpPr>
        <p:spPr>
          <a:xfrm>
            <a:off x="239752" y="1890572"/>
            <a:ext cx="1209907" cy="369332"/>
          </a:xfrm>
          <a:prstGeom prst="rect">
            <a:avLst/>
          </a:prstGeom>
          <a:noFill/>
        </p:spPr>
        <p:txBody>
          <a:bodyPr wrap="square">
            <a:spAutoFit/>
          </a:bodyPr>
          <a:lstStyle/>
          <a:p>
            <a:r>
              <a:rPr lang="en-US" b="1" i="0" dirty="0">
                <a:solidFill>
                  <a:srgbClr val="000000"/>
                </a:solidFill>
                <a:effectLst/>
                <a:highlight>
                  <a:srgbClr val="FFFFFF"/>
                </a:highlight>
                <a:latin typeface="ProximaNova"/>
              </a:rPr>
              <a:t>Neurons</a:t>
            </a:r>
            <a:endParaRPr lang="en-US" dirty="0"/>
          </a:p>
        </p:txBody>
      </p:sp>
      <p:sp>
        <p:nvSpPr>
          <p:cNvPr id="9" name="TextBox 8">
            <a:extLst>
              <a:ext uri="{FF2B5EF4-FFF2-40B4-BE49-F238E27FC236}">
                <a16:creationId xmlns:a16="http://schemas.microsoft.com/office/drawing/2014/main" id="{2D26A79A-43D3-4A89-3125-1B3C5B6A917B}"/>
              </a:ext>
            </a:extLst>
          </p:cNvPr>
          <p:cNvSpPr txBox="1"/>
          <p:nvPr/>
        </p:nvSpPr>
        <p:spPr>
          <a:xfrm>
            <a:off x="239751" y="2387472"/>
            <a:ext cx="11480180" cy="646331"/>
          </a:xfrm>
          <a:prstGeom prst="rect">
            <a:avLst/>
          </a:prstGeom>
          <a:noFill/>
        </p:spPr>
        <p:txBody>
          <a:bodyPr wrap="square">
            <a:spAutoFit/>
          </a:bodyPr>
          <a:lstStyle/>
          <a:p>
            <a:r>
              <a:rPr lang="en-US" b="0" i="0" dirty="0">
                <a:solidFill>
                  <a:srgbClr val="000000"/>
                </a:solidFill>
                <a:effectLst/>
                <a:highlight>
                  <a:srgbClr val="FFFFFF"/>
                </a:highlight>
                <a:latin typeface="ProximaNova"/>
              </a:rPr>
              <a:t>A neuron or a node is a basic unit of neural networks that receives information, performs simple calculations, and passes it further.</a:t>
            </a:r>
            <a:endParaRPr lang="en-US" dirty="0"/>
          </a:p>
        </p:txBody>
      </p:sp>
    </p:spTree>
    <p:extLst>
      <p:ext uri="{BB962C8B-B14F-4D97-AF65-F5344CB8AC3E}">
        <p14:creationId xmlns:p14="http://schemas.microsoft.com/office/powerpoint/2010/main" val="407203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1D072-7D48-090E-1F54-FFAB192CCC5F}"/>
              </a:ext>
            </a:extLst>
          </p:cNvPr>
          <p:cNvSpPr txBox="1"/>
          <p:nvPr/>
        </p:nvSpPr>
        <p:spPr>
          <a:xfrm>
            <a:off x="139391" y="255807"/>
            <a:ext cx="6099716" cy="369332"/>
          </a:xfrm>
          <a:prstGeom prst="rect">
            <a:avLst/>
          </a:prstGeom>
          <a:noFill/>
        </p:spPr>
        <p:txBody>
          <a:bodyPr wrap="square">
            <a:spAutoFit/>
          </a:bodyPr>
          <a:lstStyle/>
          <a:p>
            <a:r>
              <a:rPr lang="en-US" b="1" dirty="0">
                <a:solidFill>
                  <a:srgbClr val="000000"/>
                </a:solidFill>
                <a:highlight>
                  <a:srgbClr val="FFFFFF"/>
                </a:highlight>
                <a:latin typeface="ProximaNova"/>
              </a:rPr>
              <a:t>Example</a:t>
            </a:r>
            <a:endParaRPr lang="en-US" dirty="0"/>
          </a:p>
        </p:txBody>
      </p:sp>
      <p:pic>
        <p:nvPicPr>
          <p:cNvPr id="9" name="Picture 8" descr="A diagram of a function&#10;&#10;Description automatically generated">
            <a:extLst>
              <a:ext uri="{FF2B5EF4-FFF2-40B4-BE49-F238E27FC236}">
                <a16:creationId xmlns:a16="http://schemas.microsoft.com/office/drawing/2014/main" id="{3DC6D572-5F03-E5D9-06D6-F415BD9FEEA7}"/>
              </a:ext>
            </a:extLst>
          </p:cNvPr>
          <p:cNvPicPr>
            <a:picLocks noChangeAspect="1"/>
          </p:cNvPicPr>
          <p:nvPr/>
        </p:nvPicPr>
        <p:blipFill>
          <a:blip r:embed="rId2"/>
          <a:stretch>
            <a:fillRect/>
          </a:stretch>
        </p:blipFill>
        <p:spPr>
          <a:xfrm>
            <a:off x="7092174" y="175978"/>
            <a:ext cx="4853259" cy="3265053"/>
          </a:xfrm>
          <a:prstGeom prst="rect">
            <a:avLst/>
          </a:prstGeom>
        </p:spPr>
      </p:pic>
      <p:pic>
        <p:nvPicPr>
          <p:cNvPr id="10" name="Picture 9" descr="A diagram of a function&#10;&#10;Description automatically generated">
            <a:extLst>
              <a:ext uri="{FF2B5EF4-FFF2-40B4-BE49-F238E27FC236}">
                <a16:creationId xmlns:a16="http://schemas.microsoft.com/office/drawing/2014/main" id="{57FB18A0-C27A-5E78-DF1E-80C733AC0C73}"/>
              </a:ext>
            </a:extLst>
          </p:cNvPr>
          <p:cNvPicPr>
            <a:picLocks noChangeAspect="1"/>
          </p:cNvPicPr>
          <p:nvPr/>
        </p:nvPicPr>
        <p:blipFill>
          <a:blip r:embed="rId2"/>
          <a:stretch>
            <a:fillRect/>
          </a:stretch>
        </p:blipFill>
        <p:spPr>
          <a:xfrm>
            <a:off x="7338741" y="163947"/>
            <a:ext cx="4853259" cy="3265053"/>
          </a:xfrm>
          <a:prstGeom prst="rect">
            <a:avLst/>
          </a:prstGeom>
        </p:spPr>
      </p:pic>
      <p:graphicFrame>
        <p:nvGraphicFramePr>
          <p:cNvPr id="12" name="TextBox 3">
            <a:extLst>
              <a:ext uri="{FF2B5EF4-FFF2-40B4-BE49-F238E27FC236}">
                <a16:creationId xmlns:a16="http://schemas.microsoft.com/office/drawing/2014/main" id="{41D207EA-27E3-5E62-0D1C-EE5BFF0B94E5}"/>
              </a:ext>
            </a:extLst>
          </p:cNvPr>
          <p:cNvGraphicFramePr/>
          <p:nvPr>
            <p:extLst>
              <p:ext uri="{D42A27DB-BD31-4B8C-83A1-F6EECF244321}">
                <p14:modId xmlns:p14="http://schemas.microsoft.com/office/powerpoint/2010/main" val="839150159"/>
              </p:ext>
            </p:extLst>
          </p:nvPr>
        </p:nvGraphicFramePr>
        <p:xfrm>
          <a:off x="139391" y="625139"/>
          <a:ext cx="7398833" cy="3846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1356427D-4026-88DF-3977-282203CB2784}"/>
              </a:ext>
            </a:extLst>
          </p:cNvPr>
          <p:cNvGrpSpPr/>
          <p:nvPr/>
        </p:nvGrpSpPr>
        <p:grpSpPr>
          <a:xfrm>
            <a:off x="2032496" y="4767108"/>
            <a:ext cx="5919066" cy="846229"/>
            <a:chOff x="1479766" y="3000269"/>
            <a:chExt cx="5919066" cy="846229"/>
          </a:xfrm>
        </p:grpSpPr>
        <p:sp>
          <p:nvSpPr>
            <p:cNvPr id="14" name="Rounded Rectangle 13">
              <a:extLst>
                <a:ext uri="{FF2B5EF4-FFF2-40B4-BE49-F238E27FC236}">
                  <a16:creationId xmlns:a16="http://schemas.microsoft.com/office/drawing/2014/main" id="{996BEBFC-3C27-4644-9A3E-93982BFD8BB1}"/>
                </a:ext>
              </a:extLst>
            </p:cNvPr>
            <p:cNvSpPr/>
            <p:nvPr/>
          </p:nvSpPr>
          <p:spPr>
            <a:xfrm>
              <a:off x="1479766" y="3000269"/>
              <a:ext cx="5919066" cy="84622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62BAFCF8-F9F5-218E-8AE6-8ABFEAB47301}"/>
                </a:ext>
              </a:extLst>
            </p:cNvPr>
            <p:cNvSpPr txBox="1"/>
            <p:nvPr/>
          </p:nvSpPr>
          <p:spPr>
            <a:xfrm>
              <a:off x="1504551" y="3025054"/>
              <a:ext cx="4823725" cy="796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r>
                <a:rPr lang="en-US" sz="1600" b="0" i="0" dirty="0">
                  <a:solidFill>
                    <a:srgbClr val="000000"/>
                  </a:solidFill>
                  <a:effectLst/>
                  <a:highlight>
                    <a:srgbClr val="FFFFFF"/>
                  </a:highlight>
                  <a:latin typeface="ProximaNova"/>
                </a:rPr>
                <a:t>To perform transformations and get an output, every neuron has an activation function. </a:t>
              </a:r>
            </a:p>
          </p:txBody>
        </p:sp>
      </p:grpSp>
    </p:spTree>
    <p:extLst>
      <p:ext uri="{BB962C8B-B14F-4D97-AF65-F5344CB8AC3E}">
        <p14:creationId xmlns:p14="http://schemas.microsoft.com/office/powerpoint/2010/main" val="82985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3D003-9CA3-D16C-7E24-80C8FF010C45}"/>
              </a:ext>
            </a:extLst>
          </p:cNvPr>
          <p:cNvSpPr txBox="1"/>
          <p:nvPr/>
        </p:nvSpPr>
        <p:spPr>
          <a:xfrm>
            <a:off x="172718" y="255807"/>
            <a:ext cx="6099462" cy="369332"/>
          </a:xfrm>
          <a:prstGeom prst="rect">
            <a:avLst/>
          </a:prstGeom>
          <a:noFill/>
        </p:spPr>
        <p:txBody>
          <a:bodyPr wrap="square">
            <a:spAutoFit/>
          </a:bodyPr>
          <a:lstStyle/>
          <a:p>
            <a:r>
              <a:rPr lang="en-US" sz="1800" b="1" dirty="0">
                <a:effectLst/>
                <a:ea typeface="Times New Roman" panose="02020603050405020304" pitchFamily="18" charset="0"/>
              </a:rPr>
              <a:t>Academic Background of the Course</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0E19D55-9CEE-1417-ACB3-930E5281B8E0}"/>
              </a:ext>
            </a:extLst>
          </p:cNvPr>
          <p:cNvSpPr txBox="1"/>
          <p:nvPr/>
        </p:nvSpPr>
        <p:spPr>
          <a:xfrm>
            <a:off x="551985" y="1277903"/>
            <a:ext cx="10933771" cy="3743525"/>
          </a:xfrm>
          <a:prstGeom prst="rect">
            <a:avLst/>
          </a:prstGeom>
          <a:noFill/>
        </p:spPr>
        <p:txBody>
          <a:bodyPr wrap="square">
            <a:spAutoFit/>
          </a:bodyPr>
          <a:lstStyle/>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Deep Learning and Neural Networks" is a mandatory professional course for undergraduate students majoring in Artificial Intelligence. </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This course covers two parts: </a:t>
            </a: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Artificial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eural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etworks </a:t>
            </a:r>
          </a:p>
          <a:p>
            <a:pPr marL="0" marR="0" indent="304800" algn="just">
              <a:lnSpc>
                <a:spcPts val="2200"/>
              </a:lnSpc>
            </a:pPr>
            <a:r>
              <a:rPr lang="en-US" dirty="0">
                <a:latin typeface="Times New Roman" panose="02020603050405020304" pitchFamily="18" charset="0"/>
                <a:ea typeface="Times New Roman" panose="02020603050405020304" pitchFamily="18" charset="0"/>
              </a:rPr>
              <a:t>D</a:t>
            </a:r>
            <a:r>
              <a:rPr lang="en-US" sz="1800" dirty="0">
                <a:effectLst/>
                <a:latin typeface="Times New Roman" panose="02020603050405020304" pitchFamily="18" charset="0"/>
                <a:ea typeface="Times New Roman" panose="02020603050405020304" pitchFamily="18" charset="0"/>
              </a:rPr>
              <a:t>eep Learning</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both of which are models and methods widely recognized and applied in the field of artificial intelligence today. </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Building on the foundation of specialized academic knowledge, this course gradually introduces students to professional technical applications, equipping them with the ability to solve real-world problems using the knowledge they have acquired.</a:t>
            </a:r>
          </a:p>
        </p:txBody>
      </p:sp>
    </p:spTree>
    <p:extLst>
      <p:ext uri="{BB962C8B-B14F-4D97-AF65-F5344CB8AC3E}">
        <p14:creationId xmlns:p14="http://schemas.microsoft.com/office/powerpoint/2010/main" val="4077374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B387-E6FF-D504-E03C-8B8793E96BA9}"/>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Deep Learning </a:t>
            </a:r>
            <a:endParaRPr lang="en-US" dirty="0"/>
          </a:p>
        </p:txBody>
      </p:sp>
      <p:pic>
        <p:nvPicPr>
          <p:cNvPr id="6" name="Picture 5" descr="A close-up of a computer chip&#10;&#10;Description automatically generated">
            <a:extLst>
              <a:ext uri="{FF2B5EF4-FFF2-40B4-BE49-F238E27FC236}">
                <a16:creationId xmlns:a16="http://schemas.microsoft.com/office/drawing/2014/main" id="{FC5B9838-3934-CF7F-649E-6EED8BF7A6DD}"/>
              </a:ext>
            </a:extLst>
          </p:cNvPr>
          <p:cNvPicPr>
            <a:picLocks noChangeAspect="1"/>
          </p:cNvPicPr>
          <p:nvPr/>
        </p:nvPicPr>
        <p:blipFill>
          <a:blip r:embed="rId3"/>
          <a:stretch>
            <a:fillRect/>
          </a:stretch>
        </p:blipFill>
        <p:spPr>
          <a:xfrm>
            <a:off x="8367245" y="89209"/>
            <a:ext cx="3389894" cy="1821830"/>
          </a:xfrm>
          <a:prstGeom prst="rect">
            <a:avLst/>
          </a:prstGeom>
        </p:spPr>
      </p:pic>
      <p:pic>
        <p:nvPicPr>
          <p:cNvPr id="8" name="Picture 7" descr="A diagram of a line&#10;&#10;Description automatically generated with medium confidence">
            <a:extLst>
              <a:ext uri="{FF2B5EF4-FFF2-40B4-BE49-F238E27FC236}">
                <a16:creationId xmlns:a16="http://schemas.microsoft.com/office/drawing/2014/main" id="{10B198D8-C478-A31A-E8A4-DF78A13CE6CA}"/>
              </a:ext>
            </a:extLst>
          </p:cNvPr>
          <p:cNvPicPr>
            <a:picLocks noChangeAspect="1"/>
          </p:cNvPicPr>
          <p:nvPr/>
        </p:nvPicPr>
        <p:blipFill>
          <a:blip r:embed="rId4"/>
          <a:stretch>
            <a:fillRect/>
          </a:stretch>
        </p:blipFill>
        <p:spPr>
          <a:xfrm>
            <a:off x="8484294" y="1968168"/>
            <a:ext cx="3155795" cy="2050121"/>
          </a:xfrm>
          <a:prstGeom prst="rect">
            <a:avLst/>
          </a:prstGeom>
        </p:spPr>
      </p:pic>
      <p:pic>
        <p:nvPicPr>
          <p:cNvPr id="10" name="Picture 9" descr="A group of logos on a white background&#10;&#10;Description automatically generated">
            <a:extLst>
              <a:ext uri="{FF2B5EF4-FFF2-40B4-BE49-F238E27FC236}">
                <a16:creationId xmlns:a16="http://schemas.microsoft.com/office/drawing/2014/main" id="{F483DEA8-FE15-3E07-3892-F69986763A6F}"/>
              </a:ext>
            </a:extLst>
          </p:cNvPr>
          <p:cNvPicPr>
            <a:picLocks noChangeAspect="1"/>
          </p:cNvPicPr>
          <p:nvPr/>
        </p:nvPicPr>
        <p:blipFill>
          <a:blip r:embed="rId5"/>
          <a:stretch>
            <a:fillRect/>
          </a:stretch>
        </p:blipFill>
        <p:spPr>
          <a:xfrm>
            <a:off x="7589526" y="4018289"/>
            <a:ext cx="4290277" cy="2571765"/>
          </a:xfrm>
          <a:prstGeom prst="rect">
            <a:avLst/>
          </a:prstGeom>
        </p:spPr>
      </p:pic>
      <p:pic>
        <p:nvPicPr>
          <p:cNvPr id="12" name="Picture 11" descr="A white text with black text&#10;&#10;Description automatically generated">
            <a:extLst>
              <a:ext uri="{FF2B5EF4-FFF2-40B4-BE49-F238E27FC236}">
                <a16:creationId xmlns:a16="http://schemas.microsoft.com/office/drawing/2014/main" id="{D1CD90FA-D7B8-D513-C4B4-DCDC8FA8CE2B}"/>
              </a:ext>
            </a:extLst>
          </p:cNvPr>
          <p:cNvPicPr>
            <a:picLocks noChangeAspect="1"/>
          </p:cNvPicPr>
          <p:nvPr/>
        </p:nvPicPr>
        <p:blipFill>
          <a:blip r:embed="rId6"/>
          <a:stretch>
            <a:fillRect/>
          </a:stretch>
        </p:blipFill>
        <p:spPr>
          <a:xfrm>
            <a:off x="453174" y="1466540"/>
            <a:ext cx="6769100" cy="3746500"/>
          </a:xfrm>
          <a:prstGeom prst="rect">
            <a:avLst/>
          </a:prstGeom>
        </p:spPr>
      </p:pic>
    </p:spTree>
    <p:extLst>
      <p:ext uri="{BB962C8B-B14F-4D97-AF65-F5344CB8AC3E}">
        <p14:creationId xmlns:p14="http://schemas.microsoft.com/office/powerpoint/2010/main" val="276098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C078F-F523-31B8-C7C6-44A9A733F4A6}"/>
              </a:ext>
            </a:extLst>
          </p:cNvPr>
          <p:cNvSpPr txBox="1">
            <a:spLocks/>
          </p:cNvSpPr>
          <p:nvPr/>
        </p:nvSpPr>
        <p:spPr>
          <a:xfrm>
            <a:off x="375425" y="267946"/>
            <a:ext cx="1099223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Deep Learning</a:t>
            </a:r>
            <a:r>
              <a:rPr lang="en-US" b="0" i="0" dirty="0">
                <a:solidFill>
                  <a:srgbClr val="000000"/>
                </a:solidFill>
                <a:effectLst/>
                <a:latin typeface="Ubuntu" panose="020B0504030602030204" pitchFamily="34" charset="0"/>
              </a:rPr>
              <a:t> Today: Speech-to-Text</a:t>
            </a:r>
          </a:p>
          <a:p>
            <a:endParaRPr lang="en-US" dirty="0"/>
          </a:p>
        </p:txBody>
      </p:sp>
      <p:pic>
        <p:nvPicPr>
          <p:cNvPr id="7" name="Picture 6" descr="A diagram of a device&#10;&#10;Description automatically generated with medium confidence">
            <a:extLst>
              <a:ext uri="{FF2B5EF4-FFF2-40B4-BE49-F238E27FC236}">
                <a16:creationId xmlns:a16="http://schemas.microsoft.com/office/drawing/2014/main" id="{8BFEA453-041C-1286-88F2-6426AA9459A1}"/>
              </a:ext>
            </a:extLst>
          </p:cNvPr>
          <p:cNvPicPr>
            <a:picLocks noChangeAspect="1"/>
          </p:cNvPicPr>
          <p:nvPr/>
        </p:nvPicPr>
        <p:blipFill>
          <a:blip r:embed="rId2"/>
          <a:stretch>
            <a:fillRect/>
          </a:stretch>
        </p:blipFill>
        <p:spPr>
          <a:xfrm>
            <a:off x="2209800" y="1682173"/>
            <a:ext cx="7772400" cy="4632427"/>
          </a:xfrm>
          <a:prstGeom prst="rect">
            <a:avLst/>
          </a:prstGeom>
        </p:spPr>
      </p:pic>
    </p:spTree>
    <p:extLst>
      <p:ext uri="{BB962C8B-B14F-4D97-AF65-F5344CB8AC3E}">
        <p14:creationId xmlns:p14="http://schemas.microsoft.com/office/powerpoint/2010/main" val="2768397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26C4-5A4C-E461-E46B-096C0B2CD00B}"/>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Vision</a:t>
            </a:r>
          </a:p>
        </p:txBody>
      </p:sp>
      <p:pic>
        <p:nvPicPr>
          <p:cNvPr id="6" name="Picture 5">
            <a:extLst>
              <a:ext uri="{FF2B5EF4-FFF2-40B4-BE49-F238E27FC236}">
                <a16:creationId xmlns:a16="http://schemas.microsoft.com/office/drawing/2014/main" id="{F6C68E48-3616-1E83-6E4C-32412F5F4169}"/>
              </a:ext>
            </a:extLst>
          </p:cNvPr>
          <p:cNvPicPr>
            <a:picLocks noChangeAspect="1"/>
          </p:cNvPicPr>
          <p:nvPr/>
        </p:nvPicPr>
        <p:blipFill>
          <a:blip r:embed="rId2"/>
          <a:stretch>
            <a:fillRect/>
          </a:stretch>
        </p:blipFill>
        <p:spPr>
          <a:xfrm>
            <a:off x="1916546" y="1193800"/>
            <a:ext cx="7772400" cy="5587725"/>
          </a:xfrm>
          <a:prstGeom prst="rect">
            <a:avLst/>
          </a:prstGeom>
        </p:spPr>
      </p:pic>
    </p:spTree>
    <p:extLst>
      <p:ext uri="{BB962C8B-B14F-4D97-AF65-F5344CB8AC3E}">
        <p14:creationId xmlns:p14="http://schemas.microsoft.com/office/powerpoint/2010/main" val="1489973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6044-760E-57A0-F8CB-17E389E04187}"/>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Vision</a:t>
            </a:r>
          </a:p>
        </p:txBody>
      </p:sp>
      <p:pic>
        <p:nvPicPr>
          <p:cNvPr id="5" name="Picture 4">
            <a:extLst>
              <a:ext uri="{FF2B5EF4-FFF2-40B4-BE49-F238E27FC236}">
                <a16:creationId xmlns:a16="http://schemas.microsoft.com/office/drawing/2014/main" id="{6CBC818A-719E-D4AB-6342-B676276FCD2E}"/>
              </a:ext>
            </a:extLst>
          </p:cNvPr>
          <p:cNvPicPr>
            <a:picLocks noChangeAspect="1"/>
          </p:cNvPicPr>
          <p:nvPr/>
        </p:nvPicPr>
        <p:blipFill>
          <a:blip r:embed="rId2"/>
          <a:stretch>
            <a:fillRect/>
          </a:stretch>
        </p:blipFill>
        <p:spPr>
          <a:xfrm>
            <a:off x="2073564" y="1262904"/>
            <a:ext cx="7772400" cy="5327150"/>
          </a:xfrm>
          <a:prstGeom prst="rect">
            <a:avLst/>
          </a:prstGeom>
        </p:spPr>
      </p:pic>
    </p:spTree>
    <p:extLst>
      <p:ext uri="{BB962C8B-B14F-4D97-AF65-F5344CB8AC3E}">
        <p14:creationId xmlns:p14="http://schemas.microsoft.com/office/powerpoint/2010/main" val="311713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DFE73A-B8DB-BA15-0ED4-7A6A15D6D2C7}"/>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NLP</a:t>
            </a:r>
          </a:p>
        </p:txBody>
      </p:sp>
      <p:pic>
        <p:nvPicPr>
          <p:cNvPr id="6" name="Picture 5" descr="A screenshot of a computer&#10;&#10;Description automatically generated">
            <a:extLst>
              <a:ext uri="{FF2B5EF4-FFF2-40B4-BE49-F238E27FC236}">
                <a16:creationId xmlns:a16="http://schemas.microsoft.com/office/drawing/2014/main" id="{210B47B7-D21C-654B-F238-D25B3604BDF1}"/>
              </a:ext>
            </a:extLst>
          </p:cNvPr>
          <p:cNvPicPr>
            <a:picLocks noChangeAspect="1"/>
          </p:cNvPicPr>
          <p:nvPr/>
        </p:nvPicPr>
        <p:blipFill>
          <a:blip r:embed="rId2"/>
          <a:stretch>
            <a:fillRect/>
          </a:stretch>
        </p:blipFill>
        <p:spPr>
          <a:xfrm>
            <a:off x="2223654" y="1278081"/>
            <a:ext cx="6974032" cy="4985879"/>
          </a:xfrm>
          <a:prstGeom prst="rect">
            <a:avLst/>
          </a:prstGeom>
        </p:spPr>
      </p:pic>
    </p:spTree>
    <p:extLst>
      <p:ext uri="{BB962C8B-B14F-4D97-AF65-F5344CB8AC3E}">
        <p14:creationId xmlns:p14="http://schemas.microsoft.com/office/powerpoint/2010/main" val="385042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53281-62A1-4061-22D7-0D6FA878BE43}"/>
              </a:ext>
            </a:extLst>
          </p:cNvPr>
          <p:cNvPicPr>
            <a:picLocks noChangeAspect="1"/>
          </p:cNvPicPr>
          <p:nvPr/>
        </p:nvPicPr>
        <p:blipFill>
          <a:blip r:embed="rId2"/>
          <a:stretch>
            <a:fillRect/>
          </a:stretch>
        </p:blipFill>
        <p:spPr>
          <a:xfrm>
            <a:off x="2037293" y="938763"/>
            <a:ext cx="7772400" cy="5775982"/>
          </a:xfrm>
          <a:prstGeom prst="rect">
            <a:avLst/>
          </a:prstGeom>
        </p:spPr>
      </p:pic>
      <p:sp>
        <p:nvSpPr>
          <p:cNvPr id="4" name="Title 1">
            <a:extLst>
              <a:ext uri="{FF2B5EF4-FFF2-40B4-BE49-F238E27FC236}">
                <a16:creationId xmlns:a16="http://schemas.microsoft.com/office/drawing/2014/main" id="{F3F33418-0D7F-34F9-CBA4-D058B8AC3AE8}"/>
              </a:ext>
            </a:extLst>
          </p:cNvPr>
          <p:cNvSpPr txBox="1">
            <a:spLocks/>
          </p:cNvSpPr>
          <p:nvPr/>
        </p:nvSpPr>
        <p:spPr>
          <a:xfrm>
            <a:off x="375424" y="267946"/>
            <a:ext cx="11096139"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Image Translation</a:t>
            </a:r>
          </a:p>
        </p:txBody>
      </p:sp>
    </p:spTree>
    <p:extLst>
      <p:ext uri="{BB962C8B-B14F-4D97-AF65-F5344CB8AC3E}">
        <p14:creationId xmlns:p14="http://schemas.microsoft.com/office/powerpoint/2010/main" val="287034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E86DA-80D5-24CF-02E5-9904CC6035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408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7C86D-5931-E6D4-DBC8-5337E41D3F94}"/>
              </a:ext>
            </a:extLst>
          </p:cNvPr>
          <p:cNvSpPr txBox="1"/>
          <p:nvPr/>
        </p:nvSpPr>
        <p:spPr>
          <a:xfrm>
            <a:off x="284357" y="300412"/>
            <a:ext cx="6099716" cy="369332"/>
          </a:xfrm>
          <a:prstGeom prst="rect">
            <a:avLst/>
          </a:prstGeom>
          <a:noFill/>
        </p:spPr>
        <p:txBody>
          <a:bodyPr wrap="square">
            <a:spAutoFit/>
          </a:bodyPr>
          <a:lstStyle/>
          <a:p>
            <a:r>
              <a:rPr lang="en-US" sz="1800" b="1" dirty="0">
                <a:effectLst/>
                <a:ea typeface="Times New Roman" panose="02020603050405020304" pitchFamily="18" charset="0"/>
              </a:rPr>
              <a:t>Purpose and Significance of the Course:</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944D823-5559-5560-789D-57D7EBDE65F1}"/>
              </a:ext>
            </a:extLst>
          </p:cNvPr>
          <p:cNvSpPr txBox="1"/>
          <p:nvPr/>
        </p:nvSpPr>
        <p:spPr>
          <a:xfrm>
            <a:off x="635620" y="1084432"/>
            <a:ext cx="10392936" cy="3179268"/>
          </a:xfrm>
          <a:prstGeom prst="rect">
            <a:avLst/>
          </a:prstGeom>
          <a:noFill/>
        </p:spPr>
        <p:txBody>
          <a:bodyPr wrap="square">
            <a:spAutoFit/>
          </a:bodyPr>
          <a:lstStyle/>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Through the course, students will master the theory, models, methods, and application of modern engineering tools in artificial neural networks and deep learning, keep abreast of the forefront of the field, and cultivate the ability to apply these methods and technologies to </a:t>
            </a:r>
            <a:r>
              <a:rPr lang="en-US" sz="1800" b="1" dirty="0">
                <a:effectLst/>
                <a:latin typeface="Times New Roman" panose="02020603050405020304" pitchFamily="18" charset="0"/>
                <a:ea typeface="Times New Roman" panose="02020603050405020304" pitchFamily="18" charset="0"/>
              </a:rPr>
              <a:t>solve practical problems.</a:t>
            </a:r>
          </a:p>
          <a:p>
            <a:pPr marL="0" marR="0" indent="304800" algn="just">
              <a:lnSpc>
                <a:spcPts val="2200"/>
              </a:lnSpc>
            </a:pPr>
            <a:endParaRPr lang="en-US" b="1"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 Additionally, the course aims to foster students' abilities to inquire actively, learn proactively, and develop innovative thinking habits, thus preparing them with the basic skills needed for conducting scientific research.</a:t>
            </a:r>
          </a:p>
        </p:txBody>
      </p:sp>
    </p:spTree>
    <p:extLst>
      <p:ext uri="{BB962C8B-B14F-4D97-AF65-F5344CB8AC3E}">
        <p14:creationId xmlns:p14="http://schemas.microsoft.com/office/powerpoint/2010/main" val="89436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4B2B8B-4549-44A6-7B84-692EE91B5ADE}"/>
              </a:ext>
            </a:extLst>
          </p:cNvPr>
          <p:cNvSpPr txBox="1"/>
          <p:nvPr/>
        </p:nvSpPr>
        <p:spPr>
          <a:xfrm>
            <a:off x="295507" y="467681"/>
            <a:ext cx="6099716" cy="369332"/>
          </a:xfrm>
          <a:prstGeom prst="rect">
            <a:avLst/>
          </a:prstGeom>
          <a:noFill/>
        </p:spPr>
        <p:txBody>
          <a:bodyPr wrap="square">
            <a:spAutoFit/>
          </a:bodyPr>
          <a:lstStyle/>
          <a:p>
            <a:r>
              <a:rPr lang="en-US" sz="1800" b="1" dirty="0">
                <a:effectLst/>
                <a:ea typeface="Times New Roman" panose="02020603050405020304" pitchFamily="18" charset="0"/>
              </a:rPr>
              <a:t>Main Content:</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105A8BAC-1A41-3999-5591-37B390AD489C}"/>
              </a:ext>
            </a:extLst>
          </p:cNvPr>
          <p:cNvSpPr txBox="1"/>
          <p:nvPr/>
        </p:nvSpPr>
        <p:spPr>
          <a:xfrm>
            <a:off x="429323" y="1541762"/>
            <a:ext cx="11268306" cy="2585323"/>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The course focuses on the </a:t>
            </a:r>
          </a:p>
          <a:p>
            <a:r>
              <a:rPr lang="en-US" dirty="0">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asic </a:t>
            </a: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heories, </a:t>
            </a:r>
          </a:p>
          <a:p>
            <a:r>
              <a:rPr lang="en-US" dirty="0">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ethods, </a:t>
            </a:r>
          </a:p>
          <a:p>
            <a:r>
              <a:rPr lang="en-US" dirty="0">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odels,</a:t>
            </a:r>
          </a:p>
          <a:p>
            <a:r>
              <a:rPr lang="en-US" sz="1800"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pplications of Artificial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eural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etworks and Deep </a:t>
            </a:r>
            <a:r>
              <a:rPr lang="en-US" dirty="0">
                <a:latin typeface="Times New Roman" panose="02020603050405020304" pitchFamily="18" charset="0"/>
                <a:ea typeface="Times New Roman" panose="02020603050405020304" pitchFamily="18" charset="0"/>
              </a:rPr>
              <a:t>L</a:t>
            </a:r>
            <a:r>
              <a:rPr lang="en-US" sz="1800" dirty="0">
                <a:effectLst/>
                <a:latin typeface="Times New Roman" panose="02020603050405020304" pitchFamily="18" charset="0"/>
                <a:ea typeface="Times New Roman" panose="02020603050405020304" pitchFamily="18" charset="0"/>
              </a:rPr>
              <a:t>earning</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It emphasizes the explanation of practical examples related to these technologies and the use of related engineering tools.</a:t>
            </a:r>
            <a:r>
              <a:rPr lang="en-US" dirty="0">
                <a:effectLst/>
              </a:rPr>
              <a:t> </a:t>
            </a:r>
            <a:endParaRPr lang="en-US" dirty="0"/>
          </a:p>
        </p:txBody>
      </p:sp>
    </p:spTree>
    <p:extLst>
      <p:ext uri="{BB962C8B-B14F-4D97-AF65-F5344CB8AC3E}">
        <p14:creationId xmlns:p14="http://schemas.microsoft.com/office/powerpoint/2010/main" val="1995508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9FA1F0-2D4C-8956-5DD0-CD0228A6D1B2}"/>
              </a:ext>
            </a:extLst>
          </p:cNvPr>
          <p:cNvSpPr txBox="1"/>
          <p:nvPr/>
        </p:nvSpPr>
        <p:spPr>
          <a:xfrm>
            <a:off x="535258" y="1902371"/>
            <a:ext cx="10983952" cy="2050754"/>
          </a:xfrm>
          <a:prstGeom prst="rect">
            <a:avLst/>
          </a:prstGeom>
          <a:noFill/>
        </p:spPr>
        <p:txBody>
          <a:bodyPr wrap="square">
            <a:spAutoFit/>
          </a:bodyPr>
          <a:lstStyle/>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On the basis of helping students establish a basic understanding of neural networks and deep learning, a "goal-driven" teaching method is adopted to guide students to start with problems, learn to analyze issues, and utilize their knowledge to solve problems.</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 During the teaching process, by discussing the origins, development, and future directions of neural networks and deep learning, students are guided to contemplate pathways for technological reform, inspiring them to learn actively, explore boldly, innovate, and solidify their dedication to diligent study and service to the nation.</a:t>
            </a:r>
          </a:p>
        </p:txBody>
      </p:sp>
      <p:sp>
        <p:nvSpPr>
          <p:cNvPr id="5" name="TextBox 4">
            <a:extLst>
              <a:ext uri="{FF2B5EF4-FFF2-40B4-BE49-F238E27FC236}">
                <a16:creationId xmlns:a16="http://schemas.microsoft.com/office/drawing/2014/main" id="{57659682-0D4D-D271-8A5A-7D116149F7D4}"/>
              </a:ext>
            </a:extLst>
          </p:cNvPr>
          <p:cNvSpPr txBox="1"/>
          <p:nvPr/>
        </p:nvSpPr>
        <p:spPr>
          <a:xfrm>
            <a:off x="172844" y="345017"/>
            <a:ext cx="6099716" cy="369332"/>
          </a:xfrm>
          <a:prstGeom prst="rect">
            <a:avLst/>
          </a:prstGeom>
          <a:noFill/>
        </p:spPr>
        <p:txBody>
          <a:bodyPr wrap="square">
            <a:spAutoFit/>
          </a:bodyPr>
          <a:lstStyle/>
          <a:p>
            <a:r>
              <a:rPr lang="en-US" sz="1800" b="1" dirty="0">
                <a:effectLst/>
                <a:ea typeface="Times New Roman" panose="02020603050405020304" pitchFamily="18" charset="0"/>
              </a:rPr>
              <a:t>Course Features and Ideological and Political Education:</a:t>
            </a:r>
            <a:r>
              <a:rPr lang="en-US" sz="1800" dirty="0">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418402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C29BB-8AFF-7785-285E-521389567957}"/>
              </a:ext>
            </a:extLst>
          </p:cNvPr>
          <p:cNvSpPr txBox="1"/>
          <p:nvPr/>
        </p:nvSpPr>
        <p:spPr>
          <a:xfrm>
            <a:off x="384717" y="434227"/>
            <a:ext cx="6099716" cy="369332"/>
          </a:xfrm>
          <a:prstGeom prst="rect">
            <a:avLst/>
          </a:prstGeom>
          <a:noFill/>
        </p:spPr>
        <p:txBody>
          <a:bodyPr wrap="square">
            <a:spAutoFit/>
          </a:bodyPr>
          <a:lstStyle/>
          <a:p>
            <a:r>
              <a:rPr lang="en-US" sz="1800" b="1" dirty="0">
                <a:effectLst/>
                <a:ea typeface="Times New Roman" panose="02020603050405020304" pitchFamily="18" charset="0"/>
              </a:rPr>
              <a:t>Teaching and Assessment Methods:</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5D9E206-37DF-FA77-A309-A909AB9872FC}"/>
              </a:ext>
            </a:extLst>
          </p:cNvPr>
          <p:cNvSpPr txBox="1"/>
          <p:nvPr/>
        </p:nvSpPr>
        <p:spPr>
          <a:xfrm>
            <a:off x="384717" y="1332791"/>
            <a:ext cx="11123342" cy="3970318"/>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The course is student-centered and teacher-led, utilizing a variety of teaching methods including classroom teaching video demonstrations, and programming experiments.</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The course assessment consists of continuous assessment, laboratory performance, and a final examination, accounting for 20%, 30%, and 50% of the final grade, respectively. </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Continuous assessment includes homework and classroom exercises (20%); </a:t>
            </a: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L</a:t>
            </a:r>
            <a:r>
              <a:rPr lang="en-US" sz="1800" dirty="0">
                <a:effectLst/>
                <a:latin typeface="Times New Roman" panose="02020603050405020304" pitchFamily="18" charset="0"/>
                <a:ea typeface="Times New Roman" panose="02020603050405020304" pitchFamily="18" charset="0"/>
              </a:rPr>
              <a:t>aboratory performance includes lab checks and lab reports (30%); </a:t>
            </a: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final examination is an open-book written test (50%).</a:t>
            </a:r>
            <a:r>
              <a:rPr lang="en-US" dirty="0">
                <a:effectLst/>
              </a:rPr>
              <a:t>  </a:t>
            </a:r>
            <a:endParaRPr lang="en-US" dirty="0"/>
          </a:p>
        </p:txBody>
      </p:sp>
    </p:spTree>
    <p:extLst>
      <p:ext uri="{BB962C8B-B14F-4D97-AF65-F5344CB8AC3E}">
        <p14:creationId xmlns:p14="http://schemas.microsoft.com/office/powerpoint/2010/main" val="302069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93944-2B11-0A89-F2F2-DB7705F6F4C8}"/>
              </a:ext>
            </a:extLst>
          </p:cNvPr>
          <p:cNvSpPr txBox="1"/>
          <p:nvPr/>
        </p:nvSpPr>
        <p:spPr>
          <a:xfrm>
            <a:off x="384717" y="1356645"/>
            <a:ext cx="11201400" cy="4591000"/>
          </a:xfrm>
          <a:prstGeom prst="rect">
            <a:avLst/>
          </a:prstGeom>
          <a:noFill/>
        </p:spPr>
        <p:txBody>
          <a:bodyPr wrap="square">
            <a:spAutoFit/>
          </a:bodyPr>
          <a:lstStyle/>
          <a:p>
            <a:pPr marL="0" marR="0" indent="304800" algn="just">
              <a:lnSpc>
                <a:spcPts val="2200"/>
              </a:lnSpc>
              <a:spcBef>
                <a:spcPts val="0"/>
              </a:spcBef>
              <a:spcAft>
                <a:spcPts val="0"/>
              </a:spcAft>
            </a:pPr>
            <a:r>
              <a:rPr lang="en-US" sz="1800" dirty="0">
                <a:effectLst/>
                <a:latin typeface="Symbol" pitchFamily="2"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Classroom Teaching: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ts val="2200"/>
              </a:lnSpc>
              <a:spcBef>
                <a:spcPts val="0"/>
              </a:spcBef>
              <a:spcAft>
                <a:spcPts val="0"/>
              </a:spcAft>
              <a:buSzPts val="1000"/>
              <a:buFont typeface="Symbol" pitchFamily="2" charset="2"/>
              <a:buChar char=""/>
              <a:tabLst>
                <a:tab pos="457200" algn="l"/>
              </a:tabLst>
            </a:pPr>
            <a:r>
              <a:rPr lang="en-US" dirty="0">
                <a:latin typeface="Times New Roman" panose="02020603050405020304" pitchFamily="18" charset="0"/>
              </a:rPr>
              <a:t>Utilize PowerPoint presentations and online resources featuring text, images, and videos</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ts val="2200"/>
              </a:lnSpc>
              <a:spcBef>
                <a:spcPts val="0"/>
              </a:spcBef>
              <a:spcAft>
                <a:spcPts val="0"/>
              </a:spcAft>
              <a:buSzPts val="1000"/>
              <a:buFont typeface="Symbol" pitchFamily="2" charset="2"/>
              <a:buChar char=""/>
              <a:tabLst>
                <a:tab pos="457200" algn="l"/>
              </a:tabLst>
            </a:pPr>
            <a:endParaRPr lang="en-US" dirty="0">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sz="1800" dirty="0">
              <a:effectLst/>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dirty="0">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sz="1800"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b="1" dirty="0">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b="1" dirty="0">
              <a:latin typeface="Times New Roman" panose="02020603050405020304" pitchFamily="18" charset="0"/>
              <a:ea typeface="Times New Roman" panose="02020603050405020304" pitchFamily="18" charset="0"/>
            </a:endParaRPr>
          </a:p>
          <a:p>
            <a:pPr marR="0" algn="just">
              <a:lnSpc>
                <a:spcPts val="2200"/>
              </a:lnSpc>
              <a:spcBef>
                <a:spcPts val="0"/>
              </a:spcBef>
              <a:spcAft>
                <a:spcPts val="0"/>
              </a:spcAft>
            </a:pPr>
            <a:endParaRPr lang="en-US" b="1" dirty="0">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r>
              <a:rPr lang="en-US" sz="1800" b="1" dirty="0">
                <a:effectLst/>
                <a:latin typeface="Times New Roman" panose="02020603050405020304" pitchFamily="18" charset="0"/>
                <a:ea typeface="Times New Roman" panose="02020603050405020304" pitchFamily="18" charset="0"/>
              </a:rPr>
              <a:t>Ideological and Political Education:</a:t>
            </a:r>
          </a:p>
          <a:p>
            <a:pPr marR="0" algn="just">
              <a:lnSpc>
                <a:spcPts val="22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By understanding the current state of deep learning development and applications both domestically and internationally, students recognize the importance of the course, develop a mindset of contributing to the nation's concerns, and enhance the motivation for active learning.</a:t>
            </a:r>
            <a:r>
              <a:rPr lang="en-US" dirty="0">
                <a:effectLst/>
              </a:rPr>
              <a:t> </a:t>
            </a:r>
            <a:endParaRPr lang="en-US" dirty="0"/>
          </a:p>
        </p:txBody>
      </p:sp>
      <p:sp>
        <p:nvSpPr>
          <p:cNvPr id="4" name="TextBox 3">
            <a:extLst>
              <a:ext uri="{FF2B5EF4-FFF2-40B4-BE49-F238E27FC236}">
                <a16:creationId xmlns:a16="http://schemas.microsoft.com/office/drawing/2014/main" id="{BECC00AE-0792-6C1F-3CA7-1B7D90463C59}"/>
              </a:ext>
            </a:extLst>
          </p:cNvPr>
          <p:cNvSpPr txBox="1"/>
          <p:nvPr/>
        </p:nvSpPr>
        <p:spPr>
          <a:xfrm>
            <a:off x="384717" y="434227"/>
            <a:ext cx="6099716" cy="369332"/>
          </a:xfrm>
          <a:prstGeom prst="rect">
            <a:avLst/>
          </a:prstGeom>
          <a:noFill/>
        </p:spPr>
        <p:txBody>
          <a:bodyPr wrap="square">
            <a:spAutoFit/>
          </a:bodyPr>
          <a:lstStyle/>
          <a:p>
            <a:r>
              <a:rPr lang="en-US" b="1" dirty="0">
                <a:ea typeface="Times New Roman" panose="02020603050405020304" pitchFamily="18" charset="0"/>
              </a:rPr>
              <a:t>Class Room </a:t>
            </a:r>
            <a:r>
              <a:rPr lang="en-US" sz="1800" b="1" dirty="0">
                <a:effectLst/>
                <a:ea typeface="Times New Roman" panose="02020603050405020304" pitchFamily="18" charset="0"/>
              </a:rPr>
              <a:t>Teaching :</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16CB3CB3-5FC9-D6E1-3152-F186A3ECF2BE}"/>
              </a:ext>
            </a:extLst>
          </p:cNvPr>
          <p:cNvSpPr txBox="1"/>
          <p:nvPr/>
        </p:nvSpPr>
        <p:spPr>
          <a:xfrm>
            <a:off x="605883" y="2306510"/>
            <a:ext cx="10911469" cy="1477328"/>
          </a:xfrm>
          <a:prstGeom prst="rect">
            <a:avLst/>
          </a:prstGeom>
          <a:noFill/>
        </p:spPr>
        <p:txBody>
          <a:bodyPr wrap="square">
            <a:spAutoFit/>
          </a:bodyPr>
          <a:lstStyle/>
          <a:p>
            <a:pPr>
              <a:buFont typeface="Arial" panose="020B0604020202020204" pitchFamily="34" charset="0"/>
              <a:buChar char="•"/>
            </a:pPr>
            <a:r>
              <a:rPr lang="en-US" b="1" dirty="0"/>
              <a:t>Lectures:</a:t>
            </a:r>
            <a:r>
              <a:rPr lang="en-US" dirty="0"/>
              <a:t> </a:t>
            </a:r>
            <a:r>
              <a:rPr lang="en-US" dirty="0">
                <a:latin typeface="Times New Roman" panose="02020603050405020304" pitchFamily="18" charset="0"/>
              </a:rPr>
              <a:t>Concept introduction and theoretical background.</a:t>
            </a:r>
          </a:p>
          <a:p>
            <a:endParaRPr lang="en-US" dirty="0">
              <a:latin typeface="Times New Roman" panose="02020603050405020304" pitchFamily="18" charset="0"/>
            </a:endParaRPr>
          </a:p>
          <a:p>
            <a:pPr>
              <a:buFont typeface="Arial" panose="020B0604020202020204" pitchFamily="34" charset="0"/>
              <a:buChar char="•"/>
            </a:pPr>
            <a:r>
              <a:rPr lang="en-US" b="1" dirty="0"/>
              <a:t>Hands-On Labs:</a:t>
            </a:r>
            <a:r>
              <a:rPr lang="en-US" dirty="0"/>
              <a:t> </a:t>
            </a:r>
            <a:r>
              <a:rPr lang="en-US" dirty="0">
                <a:latin typeface="Times New Roman" panose="02020603050405020304" pitchFamily="18" charset="0"/>
              </a:rPr>
              <a:t>Practical implementation of models using frameworks like TensorFlow and </a:t>
            </a:r>
            <a:r>
              <a:rPr lang="en-US" dirty="0" err="1">
                <a:latin typeface="Times New Roman" panose="02020603050405020304" pitchFamily="18" charset="0"/>
              </a:rPr>
              <a:t>PyTorch</a:t>
            </a:r>
            <a:r>
              <a:rPr lang="en-US" dirty="0">
                <a:latin typeface="Times New Roman" panose="02020603050405020304" pitchFamily="18" charset="0"/>
              </a:rPr>
              <a:t>.</a:t>
            </a:r>
          </a:p>
          <a:p>
            <a:pPr>
              <a:buFont typeface="Arial" panose="020B0604020202020204" pitchFamily="34" charset="0"/>
              <a:buChar char="•"/>
            </a:pPr>
            <a:endParaRPr lang="en-US" dirty="0"/>
          </a:p>
          <a:p>
            <a:pPr>
              <a:buFont typeface="Arial" panose="020B0604020202020204" pitchFamily="34" charset="0"/>
              <a:buChar char="•"/>
            </a:pPr>
            <a:r>
              <a:rPr lang="en-US" b="1" dirty="0"/>
              <a:t>Group Projects:</a:t>
            </a:r>
            <a:r>
              <a:rPr lang="en-US" dirty="0"/>
              <a:t> </a:t>
            </a:r>
            <a:r>
              <a:rPr lang="en-US" dirty="0">
                <a:latin typeface="Times New Roman" panose="02020603050405020304" pitchFamily="18" charset="0"/>
              </a:rPr>
              <a:t>Collaborative work on real-world AI problems</a:t>
            </a:r>
            <a:r>
              <a:rPr lang="en-US" dirty="0"/>
              <a:t>.</a:t>
            </a:r>
          </a:p>
        </p:txBody>
      </p:sp>
    </p:spTree>
    <p:extLst>
      <p:ext uri="{BB962C8B-B14F-4D97-AF65-F5344CB8AC3E}">
        <p14:creationId xmlns:p14="http://schemas.microsoft.com/office/powerpoint/2010/main" val="88470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DF28D-C803-26CF-5121-F473EA37F8B9}"/>
              </a:ext>
            </a:extLst>
          </p:cNvPr>
          <p:cNvSpPr txBox="1"/>
          <p:nvPr/>
        </p:nvSpPr>
        <p:spPr>
          <a:xfrm>
            <a:off x="786162" y="1683823"/>
            <a:ext cx="10208940" cy="2308324"/>
          </a:xfrm>
          <a:prstGeom prst="rect">
            <a:avLst/>
          </a:prstGeom>
          <a:noFill/>
        </p:spPr>
        <p:txBody>
          <a:bodyPr wrap="square">
            <a:spAutoFit/>
          </a:bodyPr>
          <a:lstStyle/>
          <a:p>
            <a:r>
              <a:rPr lang="en-US" b="1" dirty="0"/>
              <a:t>Course Overview</a:t>
            </a:r>
          </a:p>
          <a:p>
            <a:pPr>
              <a:buFont typeface="Arial" panose="020B0604020202020204" pitchFamily="34" charset="0"/>
              <a:buChar char="•"/>
            </a:pPr>
            <a:r>
              <a:rPr lang="en-US" b="1" dirty="0"/>
              <a:t>Title:</a:t>
            </a:r>
            <a:r>
              <a:rPr lang="en-US" dirty="0"/>
              <a:t> Teaching Design for Deep Learning and AI</a:t>
            </a:r>
          </a:p>
          <a:p>
            <a:endParaRPr lang="en-US" dirty="0"/>
          </a:p>
          <a:p>
            <a:endParaRPr lang="en-US" dirty="0"/>
          </a:p>
          <a:p>
            <a:pPr>
              <a:buFont typeface="Arial" panose="020B0604020202020204" pitchFamily="34" charset="0"/>
              <a:buChar char="•"/>
            </a:pPr>
            <a:r>
              <a:rPr lang="en-US" b="1" dirty="0"/>
              <a:t>Course Objectives:</a:t>
            </a:r>
            <a:endParaRPr lang="en-US" dirty="0"/>
          </a:p>
          <a:p>
            <a:pPr marL="742950" lvl="1" indent="-285750">
              <a:buFont typeface="Arial" panose="020B0604020202020204" pitchFamily="34" charset="0"/>
              <a:buChar char="•"/>
            </a:pPr>
            <a:r>
              <a:rPr lang="en-US" dirty="0"/>
              <a:t>Understand foundational concepts in Deep Learning and Artificial Intelligence.</a:t>
            </a:r>
          </a:p>
          <a:p>
            <a:pPr marL="742950" lvl="1" indent="-285750">
              <a:buFont typeface="Arial" panose="020B0604020202020204" pitchFamily="34" charset="0"/>
              <a:buChar char="•"/>
            </a:pPr>
            <a:r>
              <a:rPr lang="en-US" dirty="0"/>
              <a:t>Develop skills to implement and evaluate AI models.</a:t>
            </a:r>
          </a:p>
          <a:p>
            <a:pPr marL="742950" lvl="1" indent="-285750">
              <a:buFont typeface="Arial" panose="020B0604020202020204" pitchFamily="34" charset="0"/>
              <a:buChar char="•"/>
            </a:pPr>
            <a:r>
              <a:rPr lang="en-US" dirty="0"/>
              <a:t>Prepare students for research or industry roles involving AI technologies.</a:t>
            </a:r>
          </a:p>
        </p:txBody>
      </p:sp>
    </p:spTree>
    <p:extLst>
      <p:ext uri="{BB962C8B-B14F-4D97-AF65-F5344CB8AC3E}">
        <p14:creationId xmlns:p14="http://schemas.microsoft.com/office/powerpoint/2010/main" val="244115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A8F8AF-B4C7-FFAA-6AB6-8F9E7936276C}"/>
              </a:ext>
            </a:extLst>
          </p:cNvPr>
          <p:cNvSpPr txBox="1"/>
          <p:nvPr/>
        </p:nvSpPr>
        <p:spPr>
          <a:xfrm>
            <a:off x="1254513" y="1571189"/>
            <a:ext cx="9327994" cy="3416320"/>
          </a:xfrm>
          <a:prstGeom prst="rect">
            <a:avLst/>
          </a:prstGeom>
          <a:noFill/>
        </p:spPr>
        <p:txBody>
          <a:bodyPr wrap="square">
            <a:spAutoFit/>
          </a:bodyPr>
          <a:lstStyle/>
          <a:p>
            <a:pPr>
              <a:buFont typeface="Arial" panose="020B0604020202020204" pitchFamily="34" charset="0"/>
              <a:buChar char="•"/>
            </a:pPr>
            <a:r>
              <a:rPr lang="en-US" b="1" dirty="0"/>
              <a:t>Course Outline:</a:t>
            </a:r>
            <a:endParaRPr lang="en-US" dirty="0"/>
          </a:p>
          <a:p>
            <a:pPr marL="742950" lvl="1" indent="-285750">
              <a:buFont typeface="Arial" panose="020B0604020202020204" pitchFamily="34" charset="0"/>
              <a:buChar char="•"/>
            </a:pPr>
            <a:r>
              <a:rPr lang="en-US" dirty="0"/>
              <a:t>Week 1-2: Introduction to AI and Machine Learning Basics</a:t>
            </a:r>
          </a:p>
          <a:p>
            <a:pPr lvl="1"/>
            <a:endParaRPr lang="en-US" dirty="0"/>
          </a:p>
          <a:p>
            <a:pPr marL="742950" lvl="1" indent="-285750">
              <a:buFont typeface="Arial" panose="020B0604020202020204" pitchFamily="34" charset="0"/>
              <a:buChar char="•"/>
            </a:pPr>
            <a:r>
              <a:rPr lang="en-US" dirty="0"/>
              <a:t>Week 3-5: Neural Networks and Deep Learning Fundamentals</a:t>
            </a:r>
          </a:p>
          <a:p>
            <a:pPr lvl="1"/>
            <a:endParaRPr lang="en-US" dirty="0"/>
          </a:p>
          <a:p>
            <a:pPr marL="742950" lvl="1" indent="-285750">
              <a:buFont typeface="Arial" panose="020B0604020202020204" pitchFamily="34" charset="0"/>
              <a:buChar char="•"/>
            </a:pPr>
            <a:r>
              <a:rPr lang="en-US" dirty="0"/>
              <a:t>Week 6-8: Advanced Deep Learning Architectures (CNNs, RNNs, GANs)</a:t>
            </a:r>
          </a:p>
          <a:p>
            <a:pPr lvl="1"/>
            <a:endParaRPr lang="en-US" dirty="0"/>
          </a:p>
          <a:p>
            <a:pPr marL="742950" lvl="1" indent="-285750">
              <a:buFont typeface="Arial" panose="020B0604020202020204" pitchFamily="34" charset="0"/>
              <a:buChar char="•"/>
            </a:pPr>
            <a:r>
              <a:rPr lang="en-US" dirty="0"/>
              <a:t>Week 9-11: AI Applications (NLP, Computer Vision, Robotics)</a:t>
            </a:r>
          </a:p>
          <a:p>
            <a:pPr lvl="1"/>
            <a:endParaRPr lang="en-US" dirty="0"/>
          </a:p>
          <a:p>
            <a:pPr marL="742950" lvl="1" indent="-285750">
              <a:buFont typeface="Arial" panose="020B0604020202020204" pitchFamily="34" charset="0"/>
              <a:buChar char="•"/>
            </a:pPr>
            <a:r>
              <a:rPr lang="en-US" dirty="0"/>
              <a:t>Week 12-14: Ethical Considerations and Future Trends in AI</a:t>
            </a:r>
          </a:p>
          <a:p>
            <a:pPr lvl="1"/>
            <a:endParaRPr lang="en-US" dirty="0"/>
          </a:p>
          <a:p>
            <a:pPr marL="742950" lvl="1" indent="-285750">
              <a:buFont typeface="Arial" panose="020B0604020202020204" pitchFamily="34" charset="0"/>
              <a:buChar char="•"/>
            </a:pPr>
            <a:r>
              <a:rPr lang="en-US" dirty="0"/>
              <a:t>Week 15-16: Project Work and Course Review</a:t>
            </a:r>
          </a:p>
        </p:txBody>
      </p:sp>
      <p:sp>
        <p:nvSpPr>
          <p:cNvPr id="4" name="TextBox 3">
            <a:extLst>
              <a:ext uri="{FF2B5EF4-FFF2-40B4-BE49-F238E27FC236}">
                <a16:creationId xmlns:a16="http://schemas.microsoft.com/office/drawing/2014/main" id="{3DB3BAFF-2C7D-89A6-AD7C-B10B0F18D33B}"/>
              </a:ext>
            </a:extLst>
          </p:cNvPr>
          <p:cNvSpPr txBox="1"/>
          <p:nvPr/>
        </p:nvSpPr>
        <p:spPr>
          <a:xfrm>
            <a:off x="384717" y="434227"/>
            <a:ext cx="6099716" cy="369332"/>
          </a:xfrm>
          <a:prstGeom prst="rect">
            <a:avLst/>
          </a:prstGeom>
          <a:noFill/>
        </p:spPr>
        <p:txBody>
          <a:bodyPr wrap="square">
            <a:spAutoFit/>
          </a:bodyPr>
          <a:lstStyle/>
          <a:p>
            <a:r>
              <a:rPr lang="en-US" b="1" dirty="0"/>
              <a:t>Teaching Content &amp; Schedule</a:t>
            </a:r>
            <a:r>
              <a:rPr lang="en-US" sz="1800" b="1" dirty="0">
                <a:effectLst/>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1582139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2620</TotalTime>
  <Words>1352</Words>
  <Application>Microsoft Macintosh PowerPoint</Application>
  <PresentationFormat>Widescreen</PresentationFormat>
  <Paragraphs>158</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ProximaNova</vt:lpstr>
      <vt:lpstr>Aptos</vt:lpstr>
      <vt:lpstr>Aptos Display</vt:lpstr>
      <vt:lpstr>Arial</vt:lpstr>
      <vt:lpstr>Poppins</vt:lpstr>
      <vt:lpstr>Roboto</vt:lpstr>
      <vt:lpstr>Symbol</vt:lpstr>
      <vt:lpstr>Times New Roman</vt:lpstr>
      <vt:lpstr>Ubuntu</vt:lpstr>
      <vt:lpstr>Office Theme</vt:lpstr>
      <vt:lpstr>Deep Learning and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Office</cp:lastModifiedBy>
  <cp:revision>4</cp:revision>
  <dcterms:created xsi:type="dcterms:W3CDTF">2024-08-30T10:43:15Z</dcterms:created>
  <dcterms:modified xsi:type="dcterms:W3CDTF">2024-10-07T05:12:42Z</dcterms:modified>
</cp:coreProperties>
</file>